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5" r:id="rId2"/>
    <p:sldId id="256" r:id="rId3"/>
    <p:sldId id="257" r:id="rId4"/>
    <p:sldId id="258" r:id="rId5"/>
    <p:sldId id="259" r:id="rId6"/>
    <p:sldId id="260" r:id="rId7"/>
    <p:sldId id="261" r:id="rId8"/>
    <p:sldId id="262" r:id="rId9"/>
    <p:sldId id="263" r:id="rId10"/>
    <p:sldId id="264"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372" y="54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D58D300D-EF4C-4A2B-B57E-15AC46105D1A}" type="datetimeFigureOut">
              <a:rPr lang="en-US" smtClean="0"/>
              <a:t>9/20/2025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8BEABEFC-87D0-4387-B958-A842D6E111B8}" type="slidenum">
              <a:rPr lang="en-US" smtClean="0"/>
              <a:t>‹#›</a:t>
            </a:fld>
            <a:endParaRPr lang="en-US"/>
          </a:p>
        </p:txBody>
      </p:sp>
    </p:spTree>
    <p:extLst>
      <p:ext uri="{BB962C8B-B14F-4D97-AF65-F5344CB8AC3E}">
        <p14:creationId xmlns:p14="http://schemas.microsoft.com/office/powerpoint/2010/main" val="582740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6E660DA-BA44-8569-BFA8-D62ECD710889}"/>
              </a:ext>
            </a:extLst>
          </p:cNvPr>
          <p:cNvPicPr>
            <a:picLocks noChangeAspect="1"/>
          </p:cNvPicPr>
          <p:nvPr/>
        </p:nvPicPr>
        <p:blipFill>
          <a:blip r:embed="rId2"/>
          <a:stretch>
            <a:fillRect/>
          </a:stretch>
        </p:blipFill>
        <p:spPr>
          <a:xfrm>
            <a:off x="1" y="0"/>
            <a:ext cx="14630400" cy="8229599"/>
          </a:xfrm>
          <a:prstGeom prst="rect">
            <a:avLst/>
          </a:prstGeom>
        </p:spPr>
      </p:pic>
    </p:spTree>
    <p:extLst>
      <p:ext uri="{BB962C8B-B14F-4D97-AF65-F5344CB8AC3E}">
        <p14:creationId xmlns:p14="http://schemas.microsoft.com/office/powerpoint/2010/main" val="3938901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832104" y="3048000"/>
            <a:ext cx="8010144" cy="2438400"/>
          </a:xfrm>
          <a:prstGeom prst="rect">
            <a:avLst/>
          </a:prstGeom>
          <a:noFill/>
          <a:ln/>
        </p:spPr>
        <p:txBody>
          <a:bodyPr wrap="none" lIns="0" tIns="0" rIns="0" bIns="0" rtlCol="0" anchor="ctr"/>
          <a:lstStyle/>
          <a:p>
            <a:pPr marL="0" indent="0" algn="ctr">
              <a:lnSpc>
                <a:spcPts val="6960"/>
              </a:lnSpc>
              <a:buNone/>
            </a:pPr>
            <a:r>
              <a:rPr lang="en-US" sz="9600" b="1" i="1" dirty="0" err="1">
                <a:solidFill>
                  <a:srgbClr val="F7F71E"/>
                </a:solidFill>
                <a:latin typeface="思源黑体-思源黑体-Medium" pitchFamily="34" charset="0"/>
                <a:ea typeface="思源黑体-思源黑体-Medium" pitchFamily="34" charset="-122"/>
                <a:cs typeface="思源黑体-思源黑体-Medium" pitchFamily="34" charset="-120"/>
              </a:rPr>
              <a:t>ThankYou</a:t>
            </a:r>
            <a:r>
              <a:rPr lang="en-US" sz="9600" b="1" i="1" dirty="0">
                <a:solidFill>
                  <a:srgbClr val="F7F71E"/>
                </a:solidFill>
                <a:latin typeface="思源黑体-思源黑体-Medium" pitchFamily="34" charset="0"/>
                <a:ea typeface="思源黑体-思源黑体-Medium" pitchFamily="34" charset="-122"/>
                <a:cs typeface="思源黑体-思源黑体-Medium" pitchFamily="34" charset="-120"/>
              </a:rPr>
              <a:t>!</a:t>
            </a:r>
            <a:endParaRPr lang="en-US" sz="9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50224"/>
          </a:xfrm>
          <a:prstGeom prst="rect">
            <a:avLst/>
          </a:prstGeom>
        </p:spPr>
      </p:pic>
      <p:pic>
        <p:nvPicPr>
          <p:cNvPr id="3" name="Image 1" descr="preencoded.png"/>
          <p:cNvPicPr>
            <a:picLocks noChangeAspect="1"/>
          </p:cNvPicPr>
          <p:nvPr/>
        </p:nvPicPr>
        <p:blipFill>
          <a:blip r:embed="rId4"/>
          <a:stretch>
            <a:fillRect/>
          </a:stretch>
        </p:blipFill>
        <p:spPr>
          <a:xfrm>
            <a:off x="0" y="0"/>
            <a:ext cx="14630400" cy="2990088"/>
          </a:xfrm>
          <a:prstGeom prst="rect">
            <a:avLst/>
          </a:prstGeom>
        </p:spPr>
      </p:pic>
      <p:sp>
        <p:nvSpPr>
          <p:cNvPr id="4" name="Text 0"/>
          <p:cNvSpPr/>
          <p:nvPr/>
        </p:nvSpPr>
        <p:spPr>
          <a:xfrm>
            <a:off x="832104" y="3764418"/>
            <a:ext cx="12984480" cy="1417320"/>
          </a:xfrm>
          <a:prstGeom prst="rect">
            <a:avLst/>
          </a:prstGeom>
          <a:noFill/>
          <a:ln/>
        </p:spPr>
        <p:txBody>
          <a:bodyPr wrap="square" lIns="0" tIns="0" rIns="0" bIns="0" rtlCol="0" anchor="ctr"/>
          <a:lstStyle/>
          <a:p>
            <a:pPr marL="0" indent="0" algn="ctr">
              <a:lnSpc>
                <a:spcPts val="5570"/>
              </a:lnSpc>
              <a:buNone/>
            </a:pPr>
            <a:r>
              <a:rPr lang="en-US" sz="3710" b="1" u="sng" dirty="0">
                <a:solidFill>
                  <a:srgbClr val="F7F71E"/>
                </a:solidFill>
                <a:latin typeface="思源黑体-思源黑体-Medium" pitchFamily="34" charset="0"/>
                <a:ea typeface="思源黑体-思源黑体-Medium" pitchFamily="34" charset="-122"/>
                <a:cs typeface="思源黑体-思源黑体-Medium" pitchFamily="34" charset="-120"/>
              </a:rPr>
              <a:t>Allenhouse Eatery: A Smart College Canteen Management System</a:t>
            </a:r>
            <a:endParaRPr lang="en-US" sz="3710" dirty="0"/>
          </a:p>
        </p:txBody>
      </p:sp>
      <p:sp>
        <p:nvSpPr>
          <p:cNvPr id="5" name="Text 1"/>
          <p:cNvSpPr/>
          <p:nvPr/>
        </p:nvSpPr>
        <p:spPr>
          <a:xfrm>
            <a:off x="832104" y="5084064"/>
            <a:ext cx="12984480" cy="2660904"/>
          </a:xfrm>
          <a:prstGeom prst="rect">
            <a:avLst/>
          </a:prstGeom>
          <a:noFill/>
          <a:ln/>
        </p:spPr>
        <p:txBody>
          <a:bodyPr wrap="square" lIns="0" tIns="0" rIns="0" bIns="0" rtlCol="0" anchor="ctr"/>
          <a:lstStyle/>
          <a:p>
            <a:pPr marL="0" indent="0" algn="l">
              <a:lnSpc>
                <a:spcPts val="3480"/>
              </a:lnSpc>
              <a:buNone/>
            </a:pPr>
            <a:r>
              <a:rPr lang="en-US" sz="2320" dirty="0">
                <a:solidFill>
                  <a:srgbClr val="E7E1C6"/>
                </a:solidFill>
                <a:latin typeface="思源黑体-思源黑体-Medium" pitchFamily="34" charset="0"/>
                <a:ea typeface="思源黑体-思源黑体-Medium" pitchFamily="34" charset="-122"/>
                <a:cs typeface="思源黑体-思源黑体-Medium" pitchFamily="34" charset="-120"/>
              </a:rPr>
              <a:t>Allenhouse Eatery is designed to address the challenges faced by students and staff in college canteens. This innovative system aims to enhance operational efficiency, improve convenience, and streamline the food ordering process. By leveraging technology, Allenhouse Eatery seeks to transform the dining experience within educational institutions, ensuring that both students and staff can enjoy seamless access to food services.</a:t>
            </a:r>
            <a:endParaRPr lang="en-US" sz="2320" dirty="0"/>
          </a:p>
        </p:txBody>
      </p:sp>
      <p:sp>
        <p:nvSpPr>
          <p:cNvPr id="6" name="TextBox 5"/>
          <p:cNvSpPr txBox="1"/>
          <p:nvPr/>
        </p:nvSpPr>
        <p:spPr>
          <a:xfrm>
            <a:off x="5137963" y="2717946"/>
            <a:ext cx="5526314" cy="1015663"/>
          </a:xfrm>
          <a:prstGeom prst="rect">
            <a:avLst/>
          </a:prstGeom>
          <a:noFill/>
        </p:spPr>
        <p:txBody>
          <a:bodyPr wrap="square" rtlCol="0">
            <a:spAutoFit/>
          </a:bodyPr>
          <a:lstStyle/>
          <a:p>
            <a:r>
              <a:rPr lang="en-US" sz="6000" b="1" u="sng" dirty="0">
                <a:solidFill>
                  <a:schemeClr val="accent4"/>
                </a:solidFill>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806440" y="1801368"/>
            <a:ext cx="3886200" cy="2020824"/>
          </a:xfrm>
          <a:prstGeom prst="rect">
            <a:avLst/>
          </a:prstGeom>
        </p:spPr>
      </p:pic>
      <p:pic>
        <p:nvPicPr>
          <p:cNvPr id="5" name="Image 3" descr="preencoded.png"/>
          <p:cNvPicPr>
            <a:picLocks noChangeAspect="1"/>
          </p:cNvPicPr>
          <p:nvPr/>
        </p:nvPicPr>
        <p:blipFill>
          <a:blip r:embed="rId5"/>
          <a:stretch>
            <a:fillRect/>
          </a:stretch>
        </p:blipFill>
        <p:spPr>
          <a:xfrm>
            <a:off x="5806440" y="4050792"/>
            <a:ext cx="3886200" cy="2020824"/>
          </a:xfrm>
          <a:prstGeom prst="rect">
            <a:avLst/>
          </a:prstGeom>
        </p:spPr>
      </p:pic>
      <p:pic>
        <p:nvPicPr>
          <p:cNvPr id="6" name="Image 4" descr="preencoded.png"/>
          <p:cNvPicPr>
            <a:picLocks noChangeAspect="1"/>
          </p:cNvPicPr>
          <p:nvPr/>
        </p:nvPicPr>
        <p:blipFill>
          <a:blip r:embed="rId5"/>
          <a:stretch>
            <a:fillRect/>
          </a:stretch>
        </p:blipFill>
        <p:spPr>
          <a:xfrm>
            <a:off x="9921240" y="1801368"/>
            <a:ext cx="3886200" cy="2020824"/>
          </a:xfrm>
          <a:prstGeom prst="rect">
            <a:avLst/>
          </a:prstGeom>
        </p:spPr>
      </p:pic>
      <p:pic>
        <p:nvPicPr>
          <p:cNvPr id="7" name="Image 5" descr="preencoded.png"/>
          <p:cNvPicPr>
            <a:picLocks noChangeAspect="1"/>
          </p:cNvPicPr>
          <p:nvPr/>
        </p:nvPicPr>
        <p:blipFill>
          <a:blip r:embed="rId5"/>
          <a:stretch>
            <a:fillRect/>
          </a:stretch>
        </p:blipFill>
        <p:spPr>
          <a:xfrm>
            <a:off x="9921240" y="4050792"/>
            <a:ext cx="3886200" cy="2020824"/>
          </a:xfrm>
          <a:prstGeom prst="rect">
            <a:avLst/>
          </a:prstGeom>
        </p:spPr>
      </p:pic>
      <p:sp>
        <p:nvSpPr>
          <p:cNvPr id="8" name="Text 0"/>
          <p:cNvSpPr/>
          <p:nvPr/>
        </p:nvSpPr>
        <p:spPr>
          <a:xfrm>
            <a:off x="5806440" y="649224"/>
            <a:ext cx="8010144" cy="886968"/>
          </a:xfrm>
          <a:prstGeom prst="rect">
            <a:avLst/>
          </a:prstGeom>
          <a:noFill/>
          <a:ln/>
        </p:spPr>
        <p:txBody>
          <a:bodyPr wrap="none" lIns="0" tIns="0" rIns="0" bIns="0" rtlCol="0" anchor="ctr"/>
          <a:lstStyle/>
          <a:p>
            <a:pPr marL="0" indent="0" algn="ctr">
              <a:lnSpc>
                <a:spcPts val="6960"/>
              </a:lnSpc>
              <a:buNone/>
            </a:pPr>
            <a:r>
              <a:rPr lang="en-US" sz="4640" b="1" u="sng" dirty="0">
                <a:solidFill>
                  <a:srgbClr val="F7F71E"/>
                </a:solidFill>
                <a:latin typeface="思源黑体-思源黑体-Medium" pitchFamily="34" charset="0"/>
                <a:ea typeface="思源黑体-思源黑体-Medium" pitchFamily="34" charset="-122"/>
                <a:cs typeface="思源黑体-思源黑体-Medium" pitchFamily="34" charset="-120"/>
              </a:rPr>
              <a:t>Problem Statement  </a:t>
            </a:r>
            <a:endParaRPr lang="en-US" sz="4640" dirty="0"/>
          </a:p>
        </p:txBody>
      </p:sp>
      <p:sp>
        <p:nvSpPr>
          <p:cNvPr id="9" name="Text 1"/>
          <p:cNvSpPr/>
          <p:nvPr/>
        </p:nvSpPr>
        <p:spPr>
          <a:xfrm>
            <a:off x="6071616" y="1947672"/>
            <a:ext cx="3355848"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Long Queues</a:t>
            </a:r>
            <a:endParaRPr lang="en-US" sz="2320" dirty="0"/>
          </a:p>
        </p:txBody>
      </p:sp>
      <p:sp>
        <p:nvSpPr>
          <p:cNvPr id="10" name="Text 2"/>
          <p:cNvSpPr/>
          <p:nvPr/>
        </p:nvSpPr>
        <p:spPr>
          <a:xfrm>
            <a:off x="6071616" y="2606040"/>
            <a:ext cx="3355848" cy="1069848"/>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Students face long lines during peak hours, wasting valuable break time.</a:t>
            </a:r>
            <a:endParaRPr lang="en-US" sz="1850" dirty="0"/>
          </a:p>
        </p:txBody>
      </p:sp>
      <p:sp>
        <p:nvSpPr>
          <p:cNvPr id="11" name="Text 3"/>
          <p:cNvSpPr/>
          <p:nvPr/>
        </p:nvSpPr>
        <p:spPr>
          <a:xfrm>
            <a:off x="6071616" y="4197096"/>
            <a:ext cx="3355848"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Menu Updates</a:t>
            </a:r>
            <a:endParaRPr lang="en-US" sz="2320" dirty="0"/>
          </a:p>
        </p:txBody>
      </p:sp>
      <p:sp>
        <p:nvSpPr>
          <p:cNvPr id="12" name="Text 4"/>
          <p:cNvSpPr/>
          <p:nvPr/>
        </p:nvSpPr>
        <p:spPr>
          <a:xfrm>
            <a:off x="6071616" y="4855464"/>
            <a:ext cx="3355848" cy="1069848"/>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The canteen menu is not consistently updated, causing confusion.</a:t>
            </a:r>
            <a:endParaRPr lang="en-US" sz="1850" dirty="0"/>
          </a:p>
        </p:txBody>
      </p:sp>
      <p:sp>
        <p:nvSpPr>
          <p:cNvPr id="13" name="Text 5"/>
          <p:cNvSpPr/>
          <p:nvPr/>
        </p:nvSpPr>
        <p:spPr>
          <a:xfrm>
            <a:off x="10186416" y="1947672"/>
            <a:ext cx="3355848"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Manual Billing</a:t>
            </a:r>
            <a:endParaRPr lang="en-US" sz="2320" dirty="0"/>
          </a:p>
        </p:txBody>
      </p:sp>
      <p:sp>
        <p:nvSpPr>
          <p:cNvPr id="14" name="Text 6"/>
          <p:cNvSpPr/>
          <p:nvPr/>
        </p:nvSpPr>
        <p:spPr>
          <a:xfrm>
            <a:off x="10186416" y="2606040"/>
            <a:ext cx="3355848" cy="1069848"/>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Current system involves manual billing, prone to delays and errors.</a:t>
            </a:r>
            <a:endParaRPr lang="en-US" sz="1850" dirty="0"/>
          </a:p>
        </p:txBody>
      </p:sp>
      <p:sp>
        <p:nvSpPr>
          <p:cNvPr id="15" name="Text 7"/>
          <p:cNvSpPr/>
          <p:nvPr/>
        </p:nvSpPr>
        <p:spPr>
          <a:xfrm>
            <a:off x="10186416" y="4197096"/>
            <a:ext cx="3355848"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Order Tracking</a:t>
            </a:r>
            <a:endParaRPr lang="en-US" sz="2320" dirty="0"/>
          </a:p>
        </p:txBody>
      </p:sp>
      <p:sp>
        <p:nvSpPr>
          <p:cNvPr id="16" name="Text 8"/>
          <p:cNvSpPr/>
          <p:nvPr/>
        </p:nvSpPr>
        <p:spPr>
          <a:xfrm>
            <a:off x="10186416" y="4855464"/>
            <a:ext cx="3355848" cy="713232"/>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No effective system for pre-booking or tracking orders.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732520"/>
          </a:xfrm>
          <a:prstGeom prst="rect">
            <a:avLst/>
          </a:prstGeom>
        </p:spPr>
      </p:pic>
      <p:pic>
        <p:nvPicPr>
          <p:cNvPr id="3" name="Image 1" descr="preencoded.png"/>
          <p:cNvPicPr>
            <a:picLocks noChangeAspect="1"/>
          </p:cNvPicPr>
          <p:nvPr/>
        </p:nvPicPr>
        <p:blipFill>
          <a:blip r:embed="rId4"/>
          <a:stretch>
            <a:fillRect/>
          </a:stretch>
        </p:blipFill>
        <p:spPr>
          <a:xfrm>
            <a:off x="0" y="0"/>
            <a:ext cx="14630400" cy="8732520"/>
          </a:xfrm>
          <a:prstGeom prst="rect">
            <a:avLst/>
          </a:prstGeom>
        </p:spPr>
      </p:pic>
      <p:pic>
        <p:nvPicPr>
          <p:cNvPr id="4" name="Image 2" descr="preencoded.png"/>
          <p:cNvPicPr>
            <a:picLocks noChangeAspect="1"/>
          </p:cNvPicPr>
          <p:nvPr/>
        </p:nvPicPr>
        <p:blipFill>
          <a:blip r:embed="rId5"/>
          <a:stretch>
            <a:fillRect/>
          </a:stretch>
        </p:blipFill>
        <p:spPr>
          <a:xfrm>
            <a:off x="5047488" y="2542032"/>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542032"/>
            <a:ext cx="4544568" cy="4544568"/>
          </a:xfrm>
          <a:prstGeom prst="rect">
            <a:avLst/>
          </a:prstGeom>
        </p:spPr>
      </p:pic>
      <p:pic>
        <p:nvPicPr>
          <p:cNvPr id="6" name="Image 4" descr="preencoded.png"/>
          <p:cNvPicPr>
            <a:picLocks noChangeAspect="1"/>
          </p:cNvPicPr>
          <p:nvPr/>
        </p:nvPicPr>
        <p:blipFill>
          <a:blip r:embed="rId7"/>
          <a:stretch>
            <a:fillRect/>
          </a:stretch>
        </p:blipFill>
        <p:spPr>
          <a:xfrm>
            <a:off x="5047488" y="2542032"/>
            <a:ext cx="4544568" cy="4544568"/>
          </a:xfrm>
          <a:prstGeom prst="rect">
            <a:avLst/>
          </a:prstGeom>
        </p:spPr>
      </p:pic>
      <p:pic>
        <p:nvPicPr>
          <p:cNvPr id="7" name="Image 5" descr="preencoded.png"/>
          <p:cNvPicPr>
            <a:picLocks noChangeAspect="1"/>
          </p:cNvPicPr>
          <p:nvPr/>
        </p:nvPicPr>
        <p:blipFill>
          <a:blip r:embed="rId8"/>
          <a:stretch>
            <a:fillRect/>
          </a:stretch>
        </p:blipFill>
        <p:spPr>
          <a:xfrm>
            <a:off x="5047488" y="2542032"/>
            <a:ext cx="4544568" cy="4544568"/>
          </a:xfrm>
          <a:prstGeom prst="rect">
            <a:avLst/>
          </a:prstGeom>
        </p:spPr>
      </p:pic>
      <p:sp>
        <p:nvSpPr>
          <p:cNvPr id="8" name="Text 0"/>
          <p:cNvSpPr/>
          <p:nvPr/>
        </p:nvSpPr>
        <p:spPr>
          <a:xfrm>
            <a:off x="832104" y="649224"/>
            <a:ext cx="12984480" cy="886968"/>
          </a:xfrm>
          <a:prstGeom prst="rect">
            <a:avLst/>
          </a:prstGeom>
          <a:noFill/>
          <a:ln/>
        </p:spPr>
        <p:txBody>
          <a:bodyPr wrap="none" lIns="0" tIns="0" rIns="0" bIns="0" rtlCol="0" anchor="ctr"/>
          <a:lstStyle/>
          <a:p>
            <a:pPr marL="0" indent="0" algn="ctr">
              <a:lnSpc>
                <a:spcPts val="6960"/>
              </a:lnSpc>
              <a:buNone/>
            </a:pPr>
            <a:r>
              <a:rPr lang="en-US" sz="4640" b="1" u="sng" dirty="0">
                <a:solidFill>
                  <a:srgbClr val="F7F71E"/>
                </a:solidFill>
                <a:latin typeface="思源黑体-思源黑体-Medium" pitchFamily="34" charset="0"/>
                <a:ea typeface="思源黑体-思源黑体-Medium" pitchFamily="34" charset="-122"/>
                <a:cs typeface="思源黑体-思源黑体-Medium" pitchFamily="34" charset="-120"/>
              </a:rPr>
              <a:t>Staff Issues</a:t>
            </a:r>
            <a:endParaRPr lang="en-US" sz="4640" dirty="0"/>
          </a:p>
        </p:txBody>
      </p:sp>
      <p:sp>
        <p:nvSpPr>
          <p:cNvPr id="9" name="Text 1"/>
          <p:cNvSpPr/>
          <p:nvPr/>
        </p:nvSpPr>
        <p:spPr>
          <a:xfrm>
            <a:off x="950976" y="2066544"/>
            <a:ext cx="3749040" cy="448056"/>
          </a:xfrm>
          <a:prstGeom prst="rect">
            <a:avLst/>
          </a:prstGeom>
          <a:noFill/>
          <a:ln/>
        </p:spPr>
        <p:txBody>
          <a:bodyPr wrap="none" lIns="0" tIns="0" rIns="0" bIns="0" rtlCol="0" anchor="ctr"/>
          <a:lstStyle/>
          <a:p>
            <a:pPr marL="0" indent="0" algn="ctr">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Bulk Order Handling</a:t>
            </a:r>
            <a:endParaRPr lang="en-US" sz="2320" dirty="0"/>
          </a:p>
        </p:txBody>
      </p:sp>
      <p:sp>
        <p:nvSpPr>
          <p:cNvPr id="10" name="Text 2"/>
          <p:cNvSpPr/>
          <p:nvPr/>
        </p:nvSpPr>
        <p:spPr>
          <a:xfrm>
            <a:off x="950976" y="2779776"/>
            <a:ext cx="3749040" cy="1417320"/>
          </a:xfrm>
          <a:prstGeom prst="rect">
            <a:avLst/>
          </a:prstGeom>
          <a:noFill/>
          <a:ln/>
        </p:spPr>
        <p:txBody>
          <a:bodyPr wrap="square" lIns="0" tIns="0" rIns="0" bIns="0" rtlCol="0" anchor="ctr"/>
          <a:lstStyle/>
          <a:p>
            <a:pPr marL="0" indent="0" algn="r">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Canteen staff struggle to manage bulk orders during rush hours, affecting service quality and efficiency.</a:t>
            </a:r>
            <a:endParaRPr lang="en-US" sz="1850" dirty="0"/>
          </a:p>
        </p:txBody>
      </p:sp>
      <p:sp>
        <p:nvSpPr>
          <p:cNvPr id="11" name="Text 3"/>
          <p:cNvSpPr/>
          <p:nvPr/>
        </p:nvSpPr>
        <p:spPr>
          <a:xfrm>
            <a:off x="950976" y="5074920"/>
            <a:ext cx="3749040" cy="448056"/>
          </a:xfrm>
          <a:prstGeom prst="rect">
            <a:avLst/>
          </a:prstGeom>
          <a:noFill/>
          <a:ln/>
        </p:spPr>
        <p:txBody>
          <a:bodyPr wrap="none" lIns="0" tIns="0" rIns="0" bIns="0" rtlCol="0" anchor="ctr"/>
          <a:lstStyle/>
          <a:p>
            <a:pPr marL="0" indent="0" algn="r">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Sales Data</a:t>
            </a:r>
            <a:endParaRPr lang="en-US" sz="2320" dirty="0"/>
          </a:p>
        </p:txBody>
      </p:sp>
      <p:sp>
        <p:nvSpPr>
          <p:cNvPr id="12" name="Text 4"/>
          <p:cNvSpPr/>
          <p:nvPr/>
        </p:nvSpPr>
        <p:spPr>
          <a:xfrm>
            <a:off x="950976" y="5788152"/>
            <a:ext cx="3749040" cy="1773936"/>
          </a:xfrm>
          <a:prstGeom prst="rect">
            <a:avLst/>
          </a:prstGeom>
          <a:noFill/>
          <a:ln/>
        </p:spPr>
        <p:txBody>
          <a:bodyPr wrap="square" lIns="0" tIns="0" rIns="0" bIns="0" rtlCol="0" anchor="ctr"/>
          <a:lstStyle/>
          <a:p>
            <a:pPr marL="0" indent="0" algn="r">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The absence of data on sales trends makes it difficult for staff to determine popular items and make informed purchasing decisions.</a:t>
            </a:r>
            <a:endParaRPr lang="en-US" sz="1850" dirty="0"/>
          </a:p>
        </p:txBody>
      </p:sp>
      <p:sp>
        <p:nvSpPr>
          <p:cNvPr id="13" name="Text 5"/>
          <p:cNvSpPr/>
          <p:nvPr/>
        </p:nvSpPr>
        <p:spPr>
          <a:xfrm>
            <a:off x="6409944" y="376732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14" name="Text 6"/>
          <p:cNvSpPr/>
          <p:nvPr/>
        </p:nvSpPr>
        <p:spPr>
          <a:xfrm>
            <a:off x="6409944" y="5422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2320" dirty="0"/>
          </a:p>
        </p:txBody>
      </p:sp>
      <p:sp>
        <p:nvSpPr>
          <p:cNvPr id="15" name="Text 7"/>
          <p:cNvSpPr/>
          <p:nvPr/>
        </p:nvSpPr>
        <p:spPr>
          <a:xfrm>
            <a:off x="8065008" y="376732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16" name="Text 8"/>
          <p:cNvSpPr/>
          <p:nvPr/>
        </p:nvSpPr>
        <p:spPr>
          <a:xfrm>
            <a:off x="8065008" y="5422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17" name="Text 9"/>
          <p:cNvSpPr/>
          <p:nvPr/>
        </p:nvSpPr>
        <p:spPr>
          <a:xfrm>
            <a:off x="9948672" y="2066544"/>
            <a:ext cx="374904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Billing Errors</a:t>
            </a:r>
            <a:endParaRPr lang="en-US" sz="2320" dirty="0"/>
          </a:p>
        </p:txBody>
      </p:sp>
      <p:sp>
        <p:nvSpPr>
          <p:cNvPr id="18" name="Text 10"/>
          <p:cNvSpPr/>
          <p:nvPr/>
        </p:nvSpPr>
        <p:spPr>
          <a:xfrm>
            <a:off x="9948672" y="2779776"/>
            <a:ext cx="3749040" cy="1417320"/>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Manual billing increases the chances of errors in recording orders and payments, which can lead to financial discrepancies.</a:t>
            </a:r>
            <a:endParaRPr lang="en-US" sz="1850" dirty="0"/>
          </a:p>
        </p:txBody>
      </p:sp>
      <p:sp>
        <p:nvSpPr>
          <p:cNvPr id="19" name="Text 11"/>
          <p:cNvSpPr/>
          <p:nvPr/>
        </p:nvSpPr>
        <p:spPr>
          <a:xfrm>
            <a:off x="9948672" y="5257800"/>
            <a:ext cx="374904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Inventory Tracking</a:t>
            </a:r>
            <a:endParaRPr lang="en-US" sz="2320" dirty="0"/>
          </a:p>
        </p:txBody>
      </p:sp>
      <p:sp>
        <p:nvSpPr>
          <p:cNvPr id="20" name="Text 12"/>
          <p:cNvSpPr/>
          <p:nvPr/>
        </p:nvSpPr>
        <p:spPr>
          <a:xfrm>
            <a:off x="9948672" y="5961888"/>
            <a:ext cx="3749040" cy="1417320"/>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A lack of proper inventory management creates challenges in ensuring that popular items are always available.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522208"/>
          </a:xfrm>
          <a:prstGeom prst="rect">
            <a:avLst/>
          </a:prstGeom>
        </p:spPr>
      </p:pic>
      <p:pic>
        <p:nvPicPr>
          <p:cNvPr id="3" name="Image 1" descr="preencoded.png"/>
          <p:cNvPicPr>
            <a:picLocks noChangeAspect="1"/>
          </p:cNvPicPr>
          <p:nvPr/>
        </p:nvPicPr>
        <p:blipFill>
          <a:blip r:embed="rId4"/>
          <a:stretch>
            <a:fillRect/>
          </a:stretch>
        </p:blipFill>
        <p:spPr>
          <a:xfrm>
            <a:off x="0" y="0"/>
            <a:ext cx="14630400" cy="8522208"/>
          </a:xfrm>
          <a:prstGeom prst="rect">
            <a:avLst/>
          </a:prstGeom>
        </p:spPr>
      </p:pic>
      <p:pic>
        <p:nvPicPr>
          <p:cNvPr id="4" name="Image 2" descr="preencoded.png"/>
          <p:cNvPicPr>
            <a:picLocks noChangeAspect="1"/>
          </p:cNvPicPr>
          <p:nvPr/>
        </p:nvPicPr>
        <p:blipFill>
          <a:blip r:embed="rId5"/>
          <a:stretch>
            <a:fillRect/>
          </a:stretch>
        </p:blipFill>
        <p:spPr>
          <a:xfrm>
            <a:off x="832104" y="1801368"/>
            <a:ext cx="6373368" cy="2020824"/>
          </a:xfrm>
          <a:prstGeom prst="rect">
            <a:avLst/>
          </a:prstGeom>
        </p:spPr>
      </p:pic>
      <p:pic>
        <p:nvPicPr>
          <p:cNvPr id="5" name="Image 3" descr="preencoded.png"/>
          <p:cNvPicPr>
            <a:picLocks noChangeAspect="1"/>
          </p:cNvPicPr>
          <p:nvPr/>
        </p:nvPicPr>
        <p:blipFill>
          <a:blip r:embed="rId5"/>
          <a:stretch>
            <a:fillRect/>
          </a:stretch>
        </p:blipFill>
        <p:spPr>
          <a:xfrm>
            <a:off x="832104" y="4050792"/>
            <a:ext cx="6373368" cy="2020824"/>
          </a:xfrm>
          <a:prstGeom prst="rect">
            <a:avLst/>
          </a:prstGeom>
        </p:spPr>
      </p:pic>
      <p:pic>
        <p:nvPicPr>
          <p:cNvPr id="6" name="Image 4" descr="preencoded.png"/>
          <p:cNvPicPr>
            <a:picLocks noChangeAspect="1"/>
          </p:cNvPicPr>
          <p:nvPr/>
        </p:nvPicPr>
        <p:blipFill>
          <a:blip r:embed="rId6"/>
          <a:stretch>
            <a:fillRect/>
          </a:stretch>
        </p:blipFill>
        <p:spPr>
          <a:xfrm>
            <a:off x="832104" y="6300216"/>
            <a:ext cx="12984480" cy="1307592"/>
          </a:xfrm>
          <a:prstGeom prst="rect">
            <a:avLst/>
          </a:prstGeom>
        </p:spPr>
      </p:pic>
      <p:pic>
        <p:nvPicPr>
          <p:cNvPr id="7" name="Image 5" descr="preencoded.png"/>
          <p:cNvPicPr>
            <a:picLocks noChangeAspect="1"/>
          </p:cNvPicPr>
          <p:nvPr/>
        </p:nvPicPr>
        <p:blipFill>
          <a:blip r:embed="rId5"/>
          <a:stretch>
            <a:fillRect/>
          </a:stretch>
        </p:blipFill>
        <p:spPr>
          <a:xfrm>
            <a:off x="7434072" y="1801368"/>
            <a:ext cx="6373368" cy="2020824"/>
          </a:xfrm>
          <a:prstGeom prst="rect">
            <a:avLst/>
          </a:prstGeom>
        </p:spPr>
      </p:pic>
      <p:pic>
        <p:nvPicPr>
          <p:cNvPr id="8" name="Image 6" descr="preencoded.png"/>
          <p:cNvPicPr>
            <a:picLocks noChangeAspect="1"/>
          </p:cNvPicPr>
          <p:nvPr/>
        </p:nvPicPr>
        <p:blipFill>
          <a:blip r:embed="rId5"/>
          <a:stretch>
            <a:fillRect/>
          </a:stretch>
        </p:blipFill>
        <p:spPr>
          <a:xfrm>
            <a:off x="7434072" y="4050792"/>
            <a:ext cx="6373368" cy="2020824"/>
          </a:xfrm>
          <a:prstGeom prst="rect">
            <a:avLst/>
          </a:prstGeom>
        </p:spPr>
      </p:pic>
      <p:pic>
        <p:nvPicPr>
          <p:cNvPr id="9" name="Image 7" descr="preencoded.png"/>
          <p:cNvPicPr>
            <a:picLocks noChangeAspect="1"/>
          </p:cNvPicPr>
          <p:nvPr/>
        </p:nvPicPr>
        <p:blipFill>
          <a:blip r:embed="rId7"/>
          <a:stretch>
            <a:fillRect/>
          </a:stretch>
        </p:blipFill>
        <p:spPr>
          <a:xfrm>
            <a:off x="832104" y="1801368"/>
            <a:ext cx="155448" cy="2020824"/>
          </a:xfrm>
          <a:prstGeom prst="rect">
            <a:avLst/>
          </a:prstGeom>
        </p:spPr>
      </p:pic>
      <p:pic>
        <p:nvPicPr>
          <p:cNvPr id="10" name="Image 8" descr="preencoded.png"/>
          <p:cNvPicPr>
            <a:picLocks noChangeAspect="1"/>
          </p:cNvPicPr>
          <p:nvPr/>
        </p:nvPicPr>
        <p:blipFill>
          <a:blip r:embed="rId7"/>
          <a:stretch>
            <a:fillRect/>
          </a:stretch>
        </p:blipFill>
        <p:spPr>
          <a:xfrm>
            <a:off x="832104" y="4050792"/>
            <a:ext cx="155448" cy="2020824"/>
          </a:xfrm>
          <a:prstGeom prst="rect">
            <a:avLst/>
          </a:prstGeom>
        </p:spPr>
      </p:pic>
      <p:pic>
        <p:nvPicPr>
          <p:cNvPr id="11" name="Image 9" descr="preencoded.png"/>
          <p:cNvPicPr>
            <a:picLocks noChangeAspect="1"/>
          </p:cNvPicPr>
          <p:nvPr/>
        </p:nvPicPr>
        <p:blipFill>
          <a:blip r:embed="rId8"/>
          <a:stretch>
            <a:fillRect/>
          </a:stretch>
        </p:blipFill>
        <p:spPr>
          <a:xfrm>
            <a:off x="832104" y="6300216"/>
            <a:ext cx="155448" cy="1307592"/>
          </a:xfrm>
          <a:prstGeom prst="rect">
            <a:avLst/>
          </a:prstGeom>
        </p:spPr>
      </p:pic>
      <p:pic>
        <p:nvPicPr>
          <p:cNvPr id="12" name="Image 10" descr="preencoded.png"/>
          <p:cNvPicPr>
            <a:picLocks noChangeAspect="1"/>
          </p:cNvPicPr>
          <p:nvPr/>
        </p:nvPicPr>
        <p:blipFill>
          <a:blip r:embed="rId7"/>
          <a:stretch>
            <a:fillRect/>
          </a:stretch>
        </p:blipFill>
        <p:spPr>
          <a:xfrm>
            <a:off x="7434072" y="1801368"/>
            <a:ext cx="155448" cy="2020824"/>
          </a:xfrm>
          <a:prstGeom prst="rect">
            <a:avLst/>
          </a:prstGeom>
        </p:spPr>
      </p:pic>
      <p:pic>
        <p:nvPicPr>
          <p:cNvPr id="13" name="Image 11" descr="preencoded.png"/>
          <p:cNvPicPr>
            <a:picLocks noChangeAspect="1"/>
          </p:cNvPicPr>
          <p:nvPr/>
        </p:nvPicPr>
        <p:blipFill>
          <a:blip r:embed="rId7"/>
          <a:stretch>
            <a:fillRect/>
          </a:stretch>
        </p:blipFill>
        <p:spPr>
          <a:xfrm>
            <a:off x="7434072" y="4050792"/>
            <a:ext cx="155448" cy="2020824"/>
          </a:xfrm>
          <a:prstGeom prst="rect">
            <a:avLst/>
          </a:prstGeom>
        </p:spPr>
      </p:pic>
      <p:sp>
        <p:nvSpPr>
          <p:cNvPr id="14" name="Text 0"/>
          <p:cNvSpPr/>
          <p:nvPr/>
        </p:nvSpPr>
        <p:spPr>
          <a:xfrm>
            <a:off x="832104" y="649224"/>
            <a:ext cx="12984480" cy="886968"/>
          </a:xfrm>
          <a:prstGeom prst="rect">
            <a:avLst/>
          </a:prstGeom>
          <a:noFill/>
          <a:ln/>
        </p:spPr>
        <p:txBody>
          <a:bodyPr wrap="none" lIns="0" tIns="0" rIns="0" bIns="0" rtlCol="0" anchor="ctr"/>
          <a:lstStyle/>
          <a:p>
            <a:pPr marL="0" indent="0" algn="ctr">
              <a:lnSpc>
                <a:spcPts val="6960"/>
              </a:lnSpc>
              <a:buNone/>
            </a:pPr>
            <a:r>
              <a:rPr lang="en-US" sz="4640" b="1" u="sng" dirty="0">
                <a:solidFill>
                  <a:srgbClr val="F7F71E"/>
                </a:solidFill>
                <a:latin typeface="思源黑体-思源黑体-Medium" pitchFamily="34" charset="0"/>
                <a:ea typeface="思源黑体-思源黑体-Medium" pitchFamily="34" charset="-122"/>
                <a:cs typeface="思源黑体-思源黑体-Medium" pitchFamily="34" charset="-120"/>
              </a:rPr>
              <a:t>Objectives</a:t>
            </a:r>
            <a:endParaRPr lang="en-US" sz="4640" dirty="0"/>
          </a:p>
        </p:txBody>
      </p:sp>
      <p:sp>
        <p:nvSpPr>
          <p:cNvPr id="15" name="Text 1"/>
          <p:cNvSpPr/>
          <p:nvPr/>
        </p:nvSpPr>
        <p:spPr>
          <a:xfrm>
            <a:off x="1179576" y="1947672"/>
            <a:ext cx="576072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User-friendly System</a:t>
            </a:r>
            <a:endParaRPr lang="en-US" sz="2320" dirty="0"/>
          </a:p>
        </p:txBody>
      </p:sp>
      <p:sp>
        <p:nvSpPr>
          <p:cNvPr id="16" name="Text 2"/>
          <p:cNvSpPr/>
          <p:nvPr/>
        </p:nvSpPr>
        <p:spPr>
          <a:xfrm>
            <a:off x="1179576" y="2606040"/>
            <a:ext cx="5760720" cy="1069848"/>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To develop a user-friendly canteen management system that makes the ordering process more efficient  and pleasant for students.</a:t>
            </a:r>
            <a:endParaRPr lang="en-US" sz="1850" dirty="0"/>
          </a:p>
        </p:txBody>
      </p:sp>
      <p:sp>
        <p:nvSpPr>
          <p:cNvPr id="17" name="Text 3"/>
          <p:cNvSpPr/>
          <p:nvPr/>
        </p:nvSpPr>
        <p:spPr>
          <a:xfrm>
            <a:off x="1179576" y="4197096"/>
            <a:ext cx="576072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Reduced Waiting Times</a:t>
            </a:r>
            <a:endParaRPr lang="en-US" sz="2320" dirty="0"/>
          </a:p>
        </p:txBody>
      </p:sp>
      <p:sp>
        <p:nvSpPr>
          <p:cNvPr id="18" name="Text 4"/>
          <p:cNvSpPr/>
          <p:nvPr/>
        </p:nvSpPr>
        <p:spPr>
          <a:xfrm>
            <a:off x="1179576" y="4855464"/>
            <a:ext cx="5760720" cy="1069848"/>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To decrease waiting time and streamline services, allowing students to quickly order and receive their food.</a:t>
            </a:r>
            <a:endParaRPr lang="en-US" sz="1850" dirty="0"/>
          </a:p>
        </p:txBody>
      </p:sp>
      <p:sp>
        <p:nvSpPr>
          <p:cNvPr id="19" name="Text 5"/>
          <p:cNvSpPr/>
          <p:nvPr/>
        </p:nvSpPr>
        <p:spPr>
          <a:xfrm>
            <a:off x="1179576" y="6446520"/>
            <a:ext cx="12371832"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Enhance Satisfaction</a:t>
            </a:r>
            <a:endParaRPr lang="en-US" sz="2320" dirty="0"/>
          </a:p>
        </p:txBody>
      </p:sp>
      <p:sp>
        <p:nvSpPr>
          <p:cNvPr id="20" name="Text 6"/>
          <p:cNvSpPr/>
          <p:nvPr/>
        </p:nvSpPr>
        <p:spPr>
          <a:xfrm>
            <a:off x="1179576" y="7104888"/>
            <a:ext cx="12371832" cy="356616"/>
          </a:xfrm>
          <a:prstGeom prst="rect">
            <a:avLst/>
          </a:prstGeom>
          <a:noFill/>
          <a:ln/>
        </p:spPr>
        <p:txBody>
          <a:bodyPr wrap="non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Enhance overall student satisfaction and operational efficiency, fostering a better canteen atmosphere.</a:t>
            </a:r>
            <a:endParaRPr lang="en-US" sz="1850" dirty="0"/>
          </a:p>
        </p:txBody>
      </p:sp>
      <p:sp>
        <p:nvSpPr>
          <p:cNvPr id="21" name="Text 7"/>
          <p:cNvSpPr/>
          <p:nvPr/>
        </p:nvSpPr>
        <p:spPr>
          <a:xfrm>
            <a:off x="7781544" y="1947672"/>
            <a:ext cx="576072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Online Ordering</a:t>
            </a:r>
            <a:endParaRPr lang="en-US" sz="2320" dirty="0"/>
          </a:p>
        </p:txBody>
      </p:sp>
      <p:sp>
        <p:nvSpPr>
          <p:cNvPr id="22" name="Text 8"/>
          <p:cNvSpPr/>
          <p:nvPr/>
        </p:nvSpPr>
        <p:spPr>
          <a:xfrm>
            <a:off x="7781544" y="2606040"/>
            <a:ext cx="5760720" cy="1069848"/>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To enable online food ordering and facilitate digital payments, offering students convenience and reducing physical cash handling.</a:t>
            </a:r>
            <a:endParaRPr lang="en-US" sz="1850" dirty="0"/>
          </a:p>
        </p:txBody>
      </p:sp>
      <p:sp>
        <p:nvSpPr>
          <p:cNvPr id="23" name="Text 9"/>
          <p:cNvSpPr/>
          <p:nvPr/>
        </p:nvSpPr>
        <p:spPr>
          <a:xfrm>
            <a:off x="7781544" y="4197096"/>
            <a:ext cx="576072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Order Management</a:t>
            </a:r>
            <a:endParaRPr lang="en-US" sz="2320" dirty="0"/>
          </a:p>
        </p:txBody>
      </p:sp>
      <p:sp>
        <p:nvSpPr>
          <p:cNvPr id="24" name="Text 10"/>
          <p:cNvSpPr/>
          <p:nvPr/>
        </p:nvSpPr>
        <p:spPr>
          <a:xfrm>
            <a:off x="7781544" y="4855464"/>
            <a:ext cx="5760720" cy="1069848"/>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Enhance order tracking and management capabilities for staff to track orders and manage stock levels effectively.</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2441448"/>
            <a:ext cx="6345936" cy="1837944"/>
          </a:xfrm>
          <a:prstGeom prst="rect">
            <a:avLst/>
          </a:prstGeom>
        </p:spPr>
      </p:pic>
      <p:pic>
        <p:nvPicPr>
          <p:cNvPr id="5" name="Image 3" descr="preencoded.png"/>
          <p:cNvPicPr>
            <a:picLocks noChangeAspect="1"/>
          </p:cNvPicPr>
          <p:nvPr/>
        </p:nvPicPr>
        <p:blipFill>
          <a:blip r:embed="rId5"/>
          <a:stretch>
            <a:fillRect/>
          </a:stretch>
        </p:blipFill>
        <p:spPr>
          <a:xfrm>
            <a:off x="841248" y="4535424"/>
            <a:ext cx="6345936" cy="1837944"/>
          </a:xfrm>
          <a:prstGeom prst="rect">
            <a:avLst/>
          </a:prstGeom>
        </p:spPr>
      </p:pic>
      <p:pic>
        <p:nvPicPr>
          <p:cNvPr id="6" name="Image 4" descr="preencoded.png"/>
          <p:cNvPicPr>
            <a:picLocks noChangeAspect="1"/>
          </p:cNvPicPr>
          <p:nvPr/>
        </p:nvPicPr>
        <p:blipFill>
          <a:blip r:embed="rId5"/>
          <a:stretch>
            <a:fillRect/>
          </a:stretch>
        </p:blipFill>
        <p:spPr>
          <a:xfrm>
            <a:off x="7452360" y="2441448"/>
            <a:ext cx="6345936" cy="1837944"/>
          </a:xfrm>
          <a:prstGeom prst="rect">
            <a:avLst/>
          </a:prstGeom>
        </p:spPr>
      </p:pic>
      <p:pic>
        <p:nvPicPr>
          <p:cNvPr id="7" name="Image 5" descr="preencoded.png"/>
          <p:cNvPicPr>
            <a:picLocks noChangeAspect="1"/>
          </p:cNvPicPr>
          <p:nvPr/>
        </p:nvPicPr>
        <p:blipFill>
          <a:blip r:embed="rId5"/>
          <a:stretch>
            <a:fillRect/>
          </a:stretch>
        </p:blipFill>
        <p:spPr>
          <a:xfrm>
            <a:off x="7452360" y="4535424"/>
            <a:ext cx="6345936" cy="1837944"/>
          </a:xfrm>
          <a:prstGeom prst="rect">
            <a:avLst/>
          </a:prstGeom>
        </p:spPr>
      </p:pic>
      <p:pic>
        <p:nvPicPr>
          <p:cNvPr id="8" name="Image 6" descr="preencoded.png"/>
          <p:cNvPicPr>
            <a:picLocks noChangeAspect="1"/>
          </p:cNvPicPr>
          <p:nvPr/>
        </p:nvPicPr>
        <p:blipFill>
          <a:blip r:embed="rId6"/>
          <a:stretch>
            <a:fillRect/>
          </a:stretch>
        </p:blipFill>
        <p:spPr>
          <a:xfrm>
            <a:off x="1792224" y="2670048"/>
            <a:ext cx="5166360" cy="1371600"/>
          </a:xfrm>
          <a:prstGeom prst="rect">
            <a:avLst/>
          </a:prstGeom>
        </p:spPr>
      </p:pic>
      <p:pic>
        <p:nvPicPr>
          <p:cNvPr id="9" name="Image 7" descr="preencoded.png"/>
          <p:cNvPicPr>
            <a:picLocks noChangeAspect="1"/>
          </p:cNvPicPr>
          <p:nvPr/>
        </p:nvPicPr>
        <p:blipFill>
          <a:blip r:embed="rId6"/>
          <a:stretch>
            <a:fillRect/>
          </a:stretch>
        </p:blipFill>
        <p:spPr>
          <a:xfrm>
            <a:off x="1792224" y="4773168"/>
            <a:ext cx="5166360" cy="1371600"/>
          </a:xfrm>
          <a:prstGeom prst="rect">
            <a:avLst/>
          </a:prstGeom>
        </p:spPr>
      </p:pic>
      <p:pic>
        <p:nvPicPr>
          <p:cNvPr id="10" name="Image 8" descr="preencoded.png"/>
          <p:cNvPicPr>
            <a:picLocks noChangeAspect="1"/>
          </p:cNvPicPr>
          <p:nvPr/>
        </p:nvPicPr>
        <p:blipFill>
          <a:blip r:embed="rId6"/>
          <a:stretch>
            <a:fillRect/>
          </a:stretch>
        </p:blipFill>
        <p:spPr>
          <a:xfrm>
            <a:off x="8394192" y="2670048"/>
            <a:ext cx="5166360" cy="1371600"/>
          </a:xfrm>
          <a:prstGeom prst="rect">
            <a:avLst/>
          </a:prstGeom>
        </p:spPr>
      </p:pic>
      <p:pic>
        <p:nvPicPr>
          <p:cNvPr id="11" name="Image 9" descr="preencoded.png"/>
          <p:cNvPicPr>
            <a:picLocks noChangeAspect="1"/>
          </p:cNvPicPr>
          <p:nvPr/>
        </p:nvPicPr>
        <p:blipFill>
          <a:blip r:embed="rId6"/>
          <a:stretch>
            <a:fillRect/>
          </a:stretch>
        </p:blipFill>
        <p:spPr>
          <a:xfrm>
            <a:off x="8394192" y="4773168"/>
            <a:ext cx="5166360" cy="1371600"/>
          </a:xfrm>
          <a:prstGeom prst="rect">
            <a:avLst/>
          </a:prstGeom>
        </p:spPr>
      </p:pic>
      <p:pic>
        <p:nvPicPr>
          <p:cNvPr id="12" name="Image 10" descr="preencoded.png"/>
          <p:cNvPicPr>
            <a:picLocks noChangeAspect="1"/>
          </p:cNvPicPr>
          <p:nvPr/>
        </p:nvPicPr>
        <p:blipFill>
          <a:blip r:embed="rId7"/>
          <a:stretch>
            <a:fillRect/>
          </a:stretch>
        </p:blipFill>
        <p:spPr>
          <a:xfrm>
            <a:off x="1069848" y="2660904"/>
            <a:ext cx="502920" cy="502920"/>
          </a:xfrm>
          <a:prstGeom prst="rect">
            <a:avLst/>
          </a:prstGeom>
        </p:spPr>
      </p:pic>
      <p:pic>
        <p:nvPicPr>
          <p:cNvPr id="13" name="Image 11" descr="preencoded.png"/>
          <p:cNvPicPr>
            <a:picLocks noChangeAspect="1"/>
          </p:cNvPicPr>
          <p:nvPr/>
        </p:nvPicPr>
        <p:blipFill>
          <a:blip r:embed="rId7"/>
          <a:stretch>
            <a:fillRect/>
          </a:stretch>
        </p:blipFill>
        <p:spPr>
          <a:xfrm>
            <a:off x="1069848" y="4754880"/>
            <a:ext cx="502920" cy="502920"/>
          </a:xfrm>
          <a:prstGeom prst="rect">
            <a:avLst/>
          </a:prstGeom>
        </p:spPr>
      </p:pic>
      <p:pic>
        <p:nvPicPr>
          <p:cNvPr id="14" name="Image 12" descr="preencoded.png"/>
          <p:cNvPicPr>
            <a:picLocks noChangeAspect="1"/>
          </p:cNvPicPr>
          <p:nvPr/>
        </p:nvPicPr>
        <p:blipFill>
          <a:blip r:embed="rId7"/>
          <a:stretch>
            <a:fillRect/>
          </a:stretch>
        </p:blipFill>
        <p:spPr>
          <a:xfrm>
            <a:off x="7671816" y="2660904"/>
            <a:ext cx="502920" cy="502920"/>
          </a:xfrm>
          <a:prstGeom prst="rect">
            <a:avLst/>
          </a:prstGeom>
        </p:spPr>
      </p:pic>
      <p:pic>
        <p:nvPicPr>
          <p:cNvPr id="15" name="Image 13" descr="preencoded.png"/>
          <p:cNvPicPr>
            <a:picLocks noChangeAspect="1"/>
          </p:cNvPicPr>
          <p:nvPr/>
        </p:nvPicPr>
        <p:blipFill>
          <a:blip r:embed="rId7"/>
          <a:stretch>
            <a:fillRect/>
          </a:stretch>
        </p:blipFill>
        <p:spPr>
          <a:xfrm>
            <a:off x="7671816" y="4754880"/>
            <a:ext cx="502920" cy="502920"/>
          </a:xfrm>
          <a:prstGeom prst="rect">
            <a:avLst/>
          </a:prstGeom>
        </p:spPr>
      </p:pic>
      <p:sp>
        <p:nvSpPr>
          <p:cNvPr id="16" name="Text 0"/>
          <p:cNvSpPr/>
          <p:nvPr/>
        </p:nvSpPr>
        <p:spPr>
          <a:xfrm>
            <a:off x="832104" y="649224"/>
            <a:ext cx="12984480" cy="886968"/>
          </a:xfrm>
          <a:prstGeom prst="rect">
            <a:avLst/>
          </a:prstGeom>
          <a:noFill/>
          <a:ln/>
        </p:spPr>
        <p:txBody>
          <a:bodyPr wrap="none" lIns="0" tIns="0" rIns="0" bIns="0" rtlCol="0" anchor="ctr"/>
          <a:lstStyle/>
          <a:p>
            <a:pPr marL="0" indent="0" algn="ctr">
              <a:lnSpc>
                <a:spcPts val="6960"/>
              </a:lnSpc>
              <a:buNone/>
            </a:pPr>
            <a:r>
              <a:rPr lang="en-US" sz="4640" b="1" u="sng" dirty="0">
                <a:solidFill>
                  <a:srgbClr val="F7F71E"/>
                </a:solidFill>
                <a:latin typeface="思源黑体-思源黑体-Medium" pitchFamily="34" charset="0"/>
                <a:ea typeface="思源黑体-思源黑体-Medium" pitchFamily="34" charset="-122"/>
                <a:cs typeface="思源黑体-思源黑体-Medium" pitchFamily="34" charset="-120"/>
              </a:rPr>
              <a:t>Literature Survey / Background Research</a:t>
            </a:r>
            <a:endParaRPr lang="en-US" sz="4640" dirty="0"/>
          </a:p>
        </p:txBody>
      </p:sp>
      <p:sp>
        <p:nvSpPr>
          <p:cNvPr id="17" name="Text 1"/>
          <p:cNvSpPr/>
          <p:nvPr/>
        </p:nvSpPr>
        <p:spPr>
          <a:xfrm>
            <a:off x="832104" y="1801368"/>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8" name="Text 2"/>
          <p:cNvSpPr/>
          <p:nvPr/>
        </p:nvSpPr>
        <p:spPr>
          <a:xfrm>
            <a:off x="1234440" y="2697480"/>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19" name="Text 3"/>
          <p:cNvSpPr/>
          <p:nvPr/>
        </p:nvSpPr>
        <p:spPr>
          <a:xfrm>
            <a:off x="1792224" y="2670048"/>
            <a:ext cx="516636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Student Surveys</a:t>
            </a:r>
            <a:endParaRPr lang="en-US" sz="2320" dirty="0"/>
          </a:p>
        </p:txBody>
      </p:sp>
      <p:sp>
        <p:nvSpPr>
          <p:cNvPr id="20" name="Text 4"/>
          <p:cNvSpPr/>
          <p:nvPr/>
        </p:nvSpPr>
        <p:spPr>
          <a:xfrm>
            <a:off x="1792224" y="3328416"/>
            <a:ext cx="5166360" cy="356616"/>
          </a:xfrm>
          <a:prstGeom prst="rect">
            <a:avLst/>
          </a:prstGeom>
          <a:noFill/>
          <a:ln/>
        </p:spPr>
        <p:txBody>
          <a:bodyPr wrap="non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Gathered feedback on current canteen issues.</a:t>
            </a:r>
            <a:endParaRPr lang="en-US" sz="1850" dirty="0"/>
          </a:p>
        </p:txBody>
      </p:sp>
      <p:sp>
        <p:nvSpPr>
          <p:cNvPr id="21" name="Text 5"/>
          <p:cNvSpPr/>
          <p:nvPr/>
        </p:nvSpPr>
        <p:spPr>
          <a:xfrm>
            <a:off x="1234440" y="479145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22" name="Text 6"/>
          <p:cNvSpPr/>
          <p:nvPr/>
        </p:nvSpPr>
        <p:spPr>
          <a:xfrm>
            <a:off x="1792224" y="4773168"/>
            <a:ext cx="516636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Staff Insights Collection</a:t>
            </a:r>
            <a:endParaRPr lang="en-US" sz="2320" dirty="0"/>
          </a:p>
        </p:txBody>
      </p:sp>
      <p:sp>
        <p:nvSpPr>
          <p:cNvPr id="23" name="Text 7"/>
          <p:cNvSpPr/>
          <p:nvPr/>
        </p:nvSpPr>
        <p:spPr>
          <a:xfrm>
            <a:off x="1792224" y="5431536"/>
            <a:ext cx="5166360" cy="713232"/>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Collected insights about daily operational challenges.</a:t>
            </a:r>
            <a:endParaRPr lang="en-US" sz="1850" dirty="0"/>
          </a:p>
        </p:txBody>
      </p:sp>
      <p:sp>
        <p:nvSpPr>
          <p:cNvPr id="24" name="Text 8"/>
          <p:cNvSpPr/>
          <p:nvPr/>
        </p:nvSpPr>
        <p:spPr>
          <a:xfrm>
            <a:off x="7836408" y="2697480"/>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25" name="Text 9"/>
          <p:cNvSpPr/>
          <p:nvPr/>
        </p:nvSpPr>
        <p:spPr>
          <a:xfrm>
            <a:off x="8394192" y="2670048"/>
            <a:ext cx="516636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Management System Analysis</a:t>
            </a:r>
            <a:endParaRPr lang="en-US" sz="2320" dirty="0"/>
          </a:p>
        </p:txBody>
      </p:sp>
      <p:sp>
        <p:nvSpPr>
          <p:cNvPr id="26" name="Text 10"/>
          <p:cNvSpPr/>
          <p:nvPr/>
        </p:nvSpPr>
        <p:spPr>
          <a:xfrm>
            <a:off x="8394192" y="3328416"/>
            <a:ext cx="5166360" cy="713232"/>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Identified strengths and weaknesses of existing systems.</a:t>
            </a:r>
            <a:endParaRPr lang="en-US" sz="1850" dirty="0"/>
          </a:p>
        </p:txBody>
      </p:sp>
      <p:sp>
        <p:nvSpPr>
          <p:cNvPr id="27" name="Text 11"/>
          <p:cNvSpPr/>
          <p:nvPr/>
        </p:nvSpPr>
        <p:spPr>
          <a:xfrm>
            <a:off x="7836408" y="479145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2320" dirty="0"/>
          </a:p>
        </p:txBody>
      </p:sp>
      <p:sp>
        <p:nvSpPr>
          <p:cNvPr id="28" name="Text 12"/>
          <p:cNvSpPr/>
          <p:nvPr/>
        </p:nvSpPr>
        <p:spPr>
          <a:xfrm>
            <a:off x="8394192" y="4773168"/>
            <a:ext cx="5166360"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Digital Solution Review</a:t>
            </a:r>
            <a:endParaRPr lang="en-US" sz="2320" dirty="0"/>
          </a:p>
        </p:txBody>
      </p:sp>
      <p:sp>
        <p:nvSpPr>
          <p:cNvPr id="29" name="Text 13"/>
          <p:cNvSpPr/>
          <p:nvPr/>
        </p:nvSpPr>
        <p:spPr>
          <a:xfrm>
            <a:off x="8394192" y="5431536"/>
            <a:ext cx="5166360" cy="713232"/>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Reviewed digital tools used by restaurants for inspiration.</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5087600" cy="8458200"/>
          </a:xfrm>
          <a:prstGeom prst="rect">
            <a:avLst/>
          </a:prstGeom>
        </p:spPr>
      </p:pic>
      <p:pic>
        <p:nvPicPr>
          <p:cNvPr id="3" name="Image 1" descr="preencoded.png"/>
          <p:cNvPicPr>
            <a:picLocks noChangeAspect="1"/>
          </p:cNvPicPr>
          <p:nvPr/>
        </p:nvPicPr>
        <p:blipFill>
          <a:blip r:embed="rId4"/>
          <a:stretch>
            <a:fillRect/>
          </a:stretch>
        </p:blipFill>
        <p:spPr>
          <a:xfrm>
            <a:off x="-495300" y="-401954"/>
            <a:ext cx="15582900" cy="9106660"/>
          </a:xfrm>
          <a:prstGeom prst="rect">
            <a:avLst/>
          </a:prstGeom>
        </p:spPr>
      </p:pic>
      <p:pic>
        <p:nvPicPr>
          <p:cNvPr id="4" name="Image 2" descr="preencoded.png"/>
          <p:cNvPicPr>
            <a:picLocks noChangeAspect="1"/>
          </p:cNvPicPr>
          <p:nvPr/>
        </p:nvPicPr>
        <p:blipFill>
          <a:blip r:embed="rId5"/>
          <a:stretch>
            <a:fillRect/>
          </a:stretch>
        </p:blipFill>
        <p:spPr>
          <a:xfrm>
            <a:off x="2596896" y="4151376"/>
            <a:ext cx="36576" cy="832104"/>
          </a:xfrm>
          <a:prstGeom prst="rect">
            <a:avLst/>
          </a:prstGeom>
        </p:spPr>
      </p:pic>
      <p:pic>
        <p:nvPicPr>
          <p:cNvPr id="5" name="Image 3" descr="preencoded.png"/>
          <p:cNvPicPr>
            <a:picLocks noChangeAspect="1"/>
          </p:cNvPicPr>
          <p:nvPr/>
        </p:nvPicPr>
        <p:blipFill>
          <a:blip r:embed="rId6"/>
          <a:stretch>
            <a:fillRect/>
          </a:stretch>
        </p:blipFill>
        <p:spPr>
          <a:xfrm>
            <a:off x="832104" y="4983480"/>
            <a:ext cx="12984480" cy="36576"/>
          </a:xfrm>
          <a:prstGeom prst="rect">
            <a:avLst/>
          </a:prstGeom>
        </p:spPr>
      </p:pic>
      <p:pic>
        <p:nvPicPr>
          <p:cNvPr id="6" name="Image 4" descr="preencoded.png"/>
          <p:cNvPicPr>
            <a:picLocks noChangeAspect="1"/>
          </p:cNvPicPr>
          <p:nvPr/>
        </p:nvPicPr>
        <p:blipFill>
          <a:blip r:embed="rId5"/>
          <a:stretch>
            <a:fillRect/>
          </a:stretch>
        </p:blipFill>
        <p:spPr>
          <a:xfrm>
            <a:off x="4489704" y="4956048"/>
            <a:ext cx="36576" cy="832104"/>
          </a:xfrm>
          <a:prstGeom prst="rect">
            <a:avLst/>
          </a:prstGeom>
        </p:spPr>
      </p:pic>
      <p:pic>
        <p:nvPicPr>
          <p:cNvPr id="7" name="Image 5" descr="preencoded.png"/>
          <p:cNvPicPr>
            <a:picLocks noChangeAspect="1"/>
          </p:cNvPicPr>
          <p:nvPr/>
        </p:nvPicPr>
        <p:blipFill>
          <a:blip r:embed="rId5"/>
          <a:stretch>
            <a:fillRect/>
          </a:stretch>
        </p:blipFill>
        <p:spPr>
          <a:xfrm>
            <a:off x="6373368" y="4151376"/>
            <a:ext cx="36576" cy="832104"/>
          </a:xfrm>
          <a:prstGeom prst="rect">
            <a:avLst/>
          </a:prstGeom>
        </p:spPr>
      </p:pic>
      <p:pic>
        <p:nvPicPr>
          <p:cNvPr id="8" name="Image 6" descr="preencoded.png"/>
          <p:cNvPicPr>
            <a:picLocks noChangeAspect="1"/>
          </p:cNvPicPr>
          <p:nvPr/>
        </p:nvPicPr>
        <p:blipFill>
          <a:blip r:embed="rId5"/>
          <a:stretch>
            <a:fillRect/>
          </a:stretch>
        </p:blipFill>
        <p:spPr>
          <a:xfrm>
            <a:off x="8266176" y="4956048"/>
            <a:ext cx="36576" cy="832104"/>
          </a:xfrm>
          <a:prstGeom prst="rect">
            <a:avLst/>
          </a:prstGeom>
        </p:spPr>
      </p:pic>
      <p:pic>
        <p:nvPicPr>
          <p:cNvPr id="9" name="Image 7" descr="preencoded.png"/>
          <p:cNvPicPr>
            <a:picLocks noChangeAspect="1"/>
          </p:cNvPicPr>
          <p:nvPr/>
        </p:nvPicPr>
        <p:blipFill>
          <a:blip r:embed="rId5"/>
          <a:stretch>
            <a:fillRect/>
          </a:stretch>
        </p:blipFill>
        <p:spPr>
          <a:xfrm>
            <a:off x="10149840" y="4151376"/>
            <a:ext cx="36576" cy="832104"/>
          </a:xfrm>
          <a:prstGeom prst="rect">
            <a:avLst/>
          </a:prstGeom>
        </p:spPr>
      </p:pic>
      <p:pic>
        <p:nvPicPr>
          <p:cNvPr id="10" name="Image 8" descr="preencoded.png"/>
          <p:cNvPicPr>
            <a:picLocks noChangeAspect="1"/>
          </p:cNvPicPr>
          <p:nvPr/>
        </p:nvPicPr>
        <p:blipFill>
          <a:blip r:embed="rId5"/>
          <a:stretch>
            <a:fillRect/>
          </a:stretch>
        </p:blipFill>
        <p:spPr>
          <a:xfrm>
            <a:off x="12042648" y="4956048"/>
            <a:ext cx="36576" cy="832104"/>
          </a:xfrm>
          <a:prstGeom prst="rect">
            <a:avLst/>
          </a:prstGeom>
        </p:spPr>
      </p:pic>
      <p:pic>
        <p:nvPicPr>
          <p:cNvPr id="11" name="Image 9" descr="preencoded.png"/>
          <p:cNvPicPr>
            <a:picLocks noChangeAspect="1"/>
          </p:cNvPicPr>
          <p:nvPr/>
        </p:nvPicPr>
        <p:blipFill>
          <a:blip r:embed="rId7"/>
          <a:stretch>
            <a:fillRect/>
          </a:stretch>
        </p:blipFill>
        <p:spPr>
          <a:xfrm>
            <a:off x="2331720" y="4709160"/>
            <a:ext cx="539496" cy="539496"/>
          </a:xfrm>
          <a:prstGeom prst="rect">
            <a:avLst/>
          </a:prstGeom>
        </p:spPr>
      </p:pic>
      <p:pic>
        <p:nvPicPr>
          <p:cNvPr id="12" name="Image 10" descr="preencoded.png"/>
          <p:cNvPicPr>
            <a:picLocks noChangeAspect="1"/>
          </p:cNvPicPr>
          <p:nvPr/>
        </p:nvPicPr>
        <p:blipFill>
          <a:blip r:embed="rId7"/>
          <a:stretch>
            <a:fillRect/>
          </a:stretch>
        </p:blipFill>
        <p:spPr>
          <a:xfrm>
            <a:off x="4224528" y="4690872"/>
            <a:ext cx="539496" cy="539496"/>
          </a:xfrm>
          <a:prstGeom prst="rect">
            <a:avLst/>
          </a:prstGeom>
        </p:spPr>
      </p:pic>
      <p:pic>
        <p:nvPicPr>
          <p:cNvPr id="13" name="Image 11" descr="preencoded.png"/>
          <p:cNvPicPr>
            <a:picLocks noChangeAspect="1"/>
          </p:cNvPicPr>
          <p:nvPr/>
        </p:nvPicPr>
        <p:blipFill>
          <a:blip r:embed="rId7"/>
          <a:stretch>
            <a:fillRect/>
          </a:stretch>
        </p:blipFill>
        <p:spPr>
          <a:xfrm>
            <a:off x="6108192" y="4709160"/>
            <a:ext cx="539496" cy="539496"/>
          </a:xfrm>
          <a:prstGeom prst="rect">
            <a:avLst/>
          </a:prstGeom>
        </p:spPr>
      </p:pic>
      <p:pic>
        <p:nvPicPr>
          <p:cNvPr id="14" name="Image 12" descr="preencoded.png"/>
          <p:cNvPicPr>
            <a:picLocks noChangeAspect="1"/>
          </p:cNvPicPr>
          <p:nvPr/>
        </p:nvPicPr>
        <p:blipFill>
          <a:blip r:embed="rId7"/>
          <a:stretch>
            <a:fillRect/>
          </a:stretch>
        </p:blipFill>
        <p:spPr>
          <a:xfrm>
            <a:off x="8001000" y="4690872"/>
            <a:ext cx="539496" cy="539496"/>
          </a:xfrm>
          <a:prstGeom prst="rect">
            <a:avLst/>
          </a:prstGeom>
        </p:spPr>
      </p:pic>
      <p:pic>
        <p:nvPicPr>
          <p:cNvPr id="15" name="Image 13" descr="preencoded.png"/>
          <p:cNvPicPr>
            <a:picLocks noChangeAspect="1"/>
          </p:cNvPicPr>
          <p:nvPr/>
        </p:nvPicPr>
        <p:blipFill>
          <a:blip r:embed="rId7"/>
          <a:stretch>
            <a:fillRect/>
          </a:stretch>
        </p:blipFill>
        <p:spPr>
          <a:xfrm>
            <a:off x="9884664" y="4709160"/>
            <a:ext cx="539496" cy="539496"/>
          </a:xfrm>
          <a:prstGeom prst="rect">
            <a:avLst/>
          </a:prstGeom>
        </p:spPr>
      </p:pic>
      <p:pic>
        <p:nvPicPr>
          <p:cNvPr id="16" name="Image 14" descr="preencoded.png"/>
          <p:cNvPicPr>
            <a:picLocks noChangeAspect="1"/>
          </p:cNvPicPr>
          <p:nvPr/>
        </p:nvPicPr>
        <p:blipFill>
          <a:blip r:embed="rId7"/>
          <a:stretch>
            <a:fillRect/>
          </a:stretch>
        </p:blipFill>
        <p:spPr>
          <a:xfrm>
            <a:off x="11777472" y="4690872"/>
            <a:ext cx="539496" cy="539496"/>
          </a:xfrm>
          <a:prstGeom prst="rect">
            <a:avLst/>
          </a:prstGeom>
        </p:spPr>
      </p:pic>
      <p:sp>
        <p:nvSpPr>
          <p:cNvPr id="17" name="Text 0"/>
          <p:cNvSpPr/>
          <p:nvPr/>
        </p:nvSpPr>
        <p:spPr>
          <a:xfrm>
            <a:off x="832104" y="649224"/>
            <a:ext cx="12984480" cy="886968"/>
          </a:xfrm>
          <a:prstGeom prst="rect">
            <a:avLst/>
          </a:prstGeom>
          <a:noFill/>
          <a:ln/>
        </p:spPr>
        <p:txBody>
          <a:bodyPr wrap="none" lIns="0" tIns="0" rIns="0" bIns="0" rtlCol="0" anchor="ctr"/>
          <a:lstStyle/>
          <a:p>
            <a:pPr marL="0" indent="0" algn="l">
              <a:lnSpc>
                <a:spcPts val="6960"/>
              </a:lnSpc>
              <a:buNone/>
            </a:pPr>
            <a:r>
              <a:rPr lang="en-US" sz="4640" b="1" u="sng" dirty="0">
                <a:solidFill>
                  <a:srgbClr val="F7F71E"/>
                </a:solidFill>
                <a:latin typeface="思源黑体-思源黑体-Medium" pitchFamily="34" charset="0"/>
                <a:ea typeface="思源黑体-思源黑体-Medium" pitchFamily="34" charset="-122"/>
                <a:cs typeface="思源黑体-思源黑体-Medium" pitchFamily="34" charset="-120"/>
              </a:rPr>
              <a:t>Methodology / Approach</a:t>
            </a:r>
            <a:endParaRPr lang="en-US" sz="4640" u="sng" dirty="0"/>
          </a:p>
        </p:txBody>
      </p:sp>
      <p:sp>
        <p:nvSpPr>
          <p:cNvPr id="18" name="Text 1"/>
          <p:cNvSpPr/>
          <p:nvPr/>
        </p:nvSpPr>
        <p:spPr>
          <a:xfrm>
            <a:off x="1069848" y="1801368"/>
            <a:ext cx="3072384" cy="886968"/>
          </a:xfrm>
          <a:prstGeom prst="rect">
            <a:avLst/>
          </a:prstGeom>
          <a:noFill/>
          <a:ln/>
        </p:spPr>
        <p:txBody>
          <a:bodyPr wrap="squar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Requirement Analysis</a:t>
            </a:r>
            <a:endParaRPr lang="en-US" sz="2320" dirty="0"/>
          </a:p>
        </p:txBody>
      </p:sp>
      <p:sp>
        <p:nvSpPr>
          <p:cNvPr id="19" name="Text 2"/>
          <p:cNvSpPr/>
          <p:nvPr/>
        </p:nvSpPr>
        <p:spPr>
          <a:xfrm>
            <a:off x="1069848" y="2834640"/>
            <a:ext cx="3072384" cy="1069848"/>
          </a:xfrm>
          <a:prstGeom prst="rect">
            <a:avLst/>
          </a:prstGeom>
          <a:noFill/>
          <a:ln/>
        </p:spPr>
        <p:txBody>
          <a:bodyPr wrap="square" lIns="0" tIns="0" rIns="0" bIns="0" rtlCol="0" anchor="ctr"/>
          <a:lstStyle/>
          <a:p>
            <a:pPr marL="0" indent="0" algn="ctr">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Understanding the needs and pain points of both students and staff.</a:t>
            </a:r>
            <a:endParaRPr lang="en-US" sz="1850" dirty="0"/>
          </a:p>
        </p:txBody>
      </p:sp>
      <p:sp>
        <p:nvSpPr>
          <p:cNvPr id="20" name="Text 3"/>
          <p:cNvSpPr/>
          <p:nvPr/>
        </p:nvSpPr>
        <p:spPr>
          <a:xfrm>
            <a:off x="4846320" y="1801368"/>
            <a:ext cx="3072384" cy="448056"/>
          </a:xfrm>
          <a:prstGeom prst="rect">
            <a:avLst/>
          </a:prstGeom>
          <a:noFill/>
          <a:ln/>
        </p:spPr>
        <p:txBody>
          <a:bodyPr wrap="none" lIns="0" tIns="0" rIns="0" bIns="0" rtlCol="0" anchor="ctr"/>
          <a:lstStyle/>
          <a:p>
            <a:pPr marL="0" indent="0" algn="ctr">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Implementation</a:t>
            </a:r>
            <a:endParaRPr lang="en-US" sz="2320" dirty="0"/>
          </a:p>
        </p:txBody>
      </p:sp>
      <p:sp>
        <p:nvSpPr>
          <p:cNvPr id="21" name="Text 4"/>
          <p:cNvSpPr/>
          <p:nvPr/>
        </p:nvSpPr>
        <p:spPr>
          <a:xfrm>
            <a:off x="2514600" y="47640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22" name="Text 5"/>
          <p:cNvSpPr/>
          <p:nvPr/>
        </p:nvSpPr>
        <p:spPr>
          <a:xfrm>
            <a:off x="4846320" y="2386584"/>
            <a:ext cx="3072384" cy="1069848"/>
          </a:xfrm>
          <a:prstGeom prst="rect">
            <a:avLst/>
          </a:prstGeom>
          <a:noFill/>
          <a:ln/>
        </p:spPr>
        <p:txBody>
          <a:bodyPr wrap="square" lIns="0" tIns="0" rIns="0" bIns="0" rtlCol="0" anchor="ctr"/>
          <a:lstStyle/>
          <a:p>
            <a:pPr marL="0" indent="0" algn="ctr">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Developing a web and app platform tailored to canteen operations.</a:t>
            </a:r>
            <a:endParaRPr lang="en-US" sz="1850" dirty="0"/>
          </a:p>
        </p:txBody>
      </p:sp>
      <p:sp>
        <p:nvSpPr>
          <p:cNvPr id="23" name="Text 6"/>
          <p:cNvSpPr/>
          <p:nvPr/>
        </p:nvSpPr>
        <p:spPr>
          <a:xfrm>
            <a:off x="4407408" y="473659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24" name="Text 7"/>
          <p:cNvSpPr/>
          <p:nvPr/>
        </p:nvSpPr>
        <p:spPr>
          <a:xfrm>
            <a:off x="2953512" y="6016752"/>
            <a:ext cx="3072384"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System Design</a:t>
            </a:r>
            <a:endParaRPr lang="en-US" sz="2320" dirty="0"/>
          </a:p>
        </p:txBody>
      </p:sp>
      <p:sp>
        <p:nvSpPr>
          <p:cNvPr id="25" name="Text 8"/>
          <p:cNvSpPr/>
          <p:nvPr/>
        </p:nvSpPr>
        <p:spPr>
          <a:xfrm>
            <a:off x="2953512" y="6601968"/>
            <a:ext cx="3072384" cy="1069848"/>
          </a:xfrm>
          <a:prstGeom prst="rect">
            <a:avLst/>
          </a:prstGeom>
          <a:noFill/>
          <a:ln/>
        </p:spPr>
        <p:txBody>
          <a:bodyPr wrap="square" lIns="0" tIns="0" rIns="0" bIns="0" rtlCol="0" anchor="ctr"/>
          <a:lstStyle/>
          <a:p>
            <a:pPr marL="0" indent="0" algn="ctr">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Focusing on creating an intuitive UI/UX to enhance user experience.</a:t>
            </a:r>
            <a:endParaRPr lang="en-US" sz="1850" dirty="0"/>
          </a:p>
        </p:txBody>
      </p:sp>
      <p:sp>
        <p:nvSpPr>
          <p:cNvPr id="26" name="Text 9"/>
          <p:cNvSpPr/>
          <p:nvPr/>
        </p:nvSpPr>
        <p:spPr>
          <a:xfrm>
            <a:off x="6291072" y="47640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27" name="Text 10"/>
          <p:cNvSpPr/>
          <p:nvPr/>
        </p:nvSpPr>
        <p:spPr>
          <a:xfrm>
            <a:off x="8613648" y="1801368"/>
            <a:ext cx="3072384" cy="448056"/>
          </a:xfrm>
          <a:prstGeom prst="rect">
            <a:avLst/>
          </a:prstGeom>
          <a:noFill/>
          <a:ln/>
        </p:spPr>
        <p:txBody>
          <a:bodyPr wrap="none" lIns="0" tIns="0" rIns="0" bIns="0" rtlCol="0" anchor="ctr"/>
          <a:lstStyle/>
          <a:p>
            <a:pPr marL="0" indent="0" algn="ctr">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Deployment</a:t>
            </a:r>
            <a:endParaRPr lang="en-US" sz="2320" dirty="0"/>
          </a:p>
        </p:txBody>
      </p:sp>
      <p:sp>
        <p:nvSpPr>
          <p:cNvPr id="28" name="Text 11"/>
          <p:cNvSpPr/>
          <p:nvPr/>
        </p:nvSpPr>
        <p:spPr>
          <a:xfrm>
            <a:off x="8613648" y="2386584"/>
            <a:ext cx="3072384" cy="1069848"/>
          </a:xfrm>
          <a:prstGeom prst="rect">
            <a:avLst/>
          </a:prstGeom>
          <a:noFill/>
          <a:ln/>
        </p:spPr>
        <p:txBody>
          <a:bodyPr wrap="square" lIns="0" tIns="0" rIns="0" bIns="0" rtlCol="0" anchor="ctr"/>
          <a:lstStyle/>
          <a:p>
            <a:pPr marL="0" indent="0" algn="ctr">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Launching the system in Allenhouse College canteen for real-world use.</a:t>
            </a:r>
            <a:endParaRPr lang="en-US" sz="1850" dirty="0"/>
          </a:p>
        </p:txBody>
      </p:sp>
      <p:sp>
        <p:nvSpPr>
          <p:cNvPr id="29" name="Text 12"/>
          <p:cNvSpPr/>
          <p:nvPr/>
        </p:nvSpPr>
        <p:spPr>
          <a:xfrm>
            <a:off x="6729984" y="6016752"/>
            <a:ext cx="3072384" cy="448056"/>
          </a:xfrm>
          <a:prstGeom prst="rect">
            <a:avLst/>
          </a:prstGeom>
          <a:noFill/>
          <a:ln/>
        </p:spPr>
        <p:txBody>
          <a:bodyPr wrap="none" lIns="0" tIns="0" rIns="0" bIns="0" rtlCol="0" anchor="ctr"/>
          <a:lstStyle/>
          <a:p>
            <a:pPr marL="0" indent="0" algn="ctr">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Testing</a:t>
            </a:r>
            <a:endParaRPr lang="en-US" sz="2320" dirty="0"/>
          </a:p>
        </p:txBody>
      </p:sp>
      <p:sp>
        <p:nvSpPr>
          <p:cNvPr id="30" name="Text 13"/>
          <p:cNvSpPr/>
          <p:nvPr/>
        </p:nvSpPr>
        <p:spPr>
          <a:xfrm>
            <a:off x="6729984" y="6601968"/>
            <a:ext cx="3072384" cy="1417320"/>
          </a:xfrm>
          <a:prstGeom prst="rect">
            <a:avLst/>
          </a:prstGeom>
          <a:noFill/>
          <a:ln/>
        </p:spPr>
        <p:txBody>
          <a:bodyPr wrap="square" lIns="0" tIns="0" rIns="0" bIns="0" rtlCol="0" anchor="ctr"/>
          <a:lstStyle/>
          <a:p>
            <a:pPr marL="0" indent="0" algn="ctr">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Ensuring the system works seamlessly for ordering, billing, and stock management.</a:t>
            </a:r>
            <a:endParaRPr lang="en-US" sz="1850" dirty="0"/>
          </a:p>
        </p:txBody>
      </p:sp>
      <p:sp>
        <p:nvSpPr>
          <p:cNvPr id="31" name="Text 14"/>
          <p:cNvSpPr/>
          <p:nvPr/>
        </p:nvSpPr>
        <p:spPr>
          <a:xfrm>
            <a:off x="8183880" y="473659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2320" dirty="0"/>
          </a:p>
        </p:txBody>
      </p:sp>
      <p:sp>
        <p:nvSpPr>
          <p:cNvPr id="32" name="Text 15"/>
          <p:cNvSpPr/>
          <p:nvPr/>
        </p:nvSpPr>
        <p:spPr>
          <a:xfrm>
            <a:off x="10067544" y="47640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5</a:t>
            </a:r>
            <a:endParaRPr lang="en-US" sz="2320" dirty="0"/>
          </a:p>
        </p:txBody>
      </p:sp>
      <p:sp>
        <p:nvSpPr>
          <p:cNvPr id="33" name="Text 16"/>
          <p:cNvSpPr/>
          <p:nvPr/>
        </p:nvSpPr>
        <p:spPr>
          <a:xfrm>
            <a:off x="10506456" y="6016752"/>
            <a:ext cx="3072384" cy="886968"/>
          </a:xfrm>
          <a:prstGeom prst="rect">
            <a:avLst/>
          </a:prstGeom>
          <a:noFill/>
          <a:ln/>
        </p:spPr>
        <p:txBody>
          <a:bodyPr wrap="square" lIns="0" tIns="0" rIns="0" bIns="0" rtlCol="0" anchor="ctr"/>
          <a:lstStyle/>
          <a:p>
            <a:pPr marL="0" indent="0" algn="ctr">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Feedback &amp; Improvement</a:t>
            </a:r>
            <a:endParaRPr lang="en-US" sz="2320" dirty="0"/>
          </a:p>
        </p:txBody>
      </p:sp>
      <p:sp>
        <p:nvSpPr>
          <p:cNvPr id="34" name="Text 17"/>
          <p:cNvSpPr/>
          <p:nvPr/>
        </p:nvSpPr>
        <p:spPr>
          <a:xfrm>
            <a:off x="10506456" y="7040880"/>
            <a:ext cx="4123944" cy="1303020"/>
          </a:xfrm>
          <a:prstGeom prst="rect">
            <a:avLst/>
          </a:prstGeom>
          <a:noFill/>
          <a:ln/>
        </p:spPr>
        <p:txBody>
          <a:bodyPr wrap="square" lIns="0" tIns="0" rIns="0" bIns="0" rtlCol="0" anchor="ctr"/>
          <a:lstStyle/>
          <a:p>
            <a:pPr marL="0" indent="0" algn="ctr">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Continuously updating the system based on user feedback for ongoing enhancements.</a:t>
            </a:r>
            <a:endParaRPr lang="en-US" sz="1850" dirty="0"/>
          </a:p>
        </p:txBody>
      </p:sp>
      <p:sp>
        <p:nvSpPr>
          <p:cNvPr id="35" name="Text 18"/>
          <p:cNvSpPr/>
          <p:nvPr/>
        </p:nvSpPr>
        <p:spPr>
          <a:xfrm>
            <a:off x="11951208" y="473659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6</a:t>
            </a:r>
            <a:endParaRPr lang="en-US" sz="23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37744"/>
            <a:ext cx="15151731" cy="8961120"/>
          </a:xfrm>
          <a:prstGeom prst="rect">
            <a:avLst/>
          </a:prstGeom>
        </p:spPr>
      </p:pic>
      <p:pic>
        <p:nvPicPr>
          <p:cNvPr id="3" name="Image 1" descr="preencoded.png"/>
          <p:cNvPicPr>
            <a:picLocks noChangeAspect="1"/>
          </p:cNvPicPr>
          <p:nvPr/>
        </p:nvPicPr>
        <p:blipFill>
          <a:blip r:embed="rId4"/>
          <a:stretch>
            <a:fillRect/>
          </a:stretch>
        </p:blipFill>
        <p:spPr>
          <a:xfrm>
            <a:off x="832104" y="1607820"/>
            <a:ext cx="6373368" cy="1709928"/>
          </a:xfrm>
          <a:prstGeom prst="rect">
            <a:avLst/>
          </a:prstGeom>
        </p:spPr>
      </p:pic>
      <p:pic>
        <p:nvPicPr>
          <p:cNvPr id="4" name="Image 2" descr="preencoded.png"/>
          <p:cNvPicPr>
            <a:picLocks noChangeAspect="1"/>
          </p:cNvPicPr>
          <p:nvPr/>
        </p:nvPicPr>
        <p:blipFill>
          <a:blip r:embed="rId4"/>
          <a:stretch>
            <a:fillRect/>
          </a:stretch>
        </p:blipFill>
        <p:spPr>
          <a:xfrm>
            <a:off x="832104" y="4229100"/>
            <a:ext cx="6373368" cy="1709928"/>
          </a:xfrm>
          <a:prstGeom prst="rect">
            <a:avLst/>
          </a:prstGeom>
        </p:spPr>
      </p:pic>
      <p:pic>
        <p:nvPicPr>
          <p:cNvPr id="5" name="Image 3" descr="preencoded.png"/>
          <p:cNvPicPr>
            <a:picLocks noChangeAspect="1"/>
          </p:cNvPicPr>
          <p:nvPr/>
        </p:nvPicPr>
        <p:blipFill>
          <a:blip r:embed="rId4"/>
          <a:stretch>
            <a:fillRect/>
          </a:stretch>
        </p:blipFill>
        <p:spPr>
          <a:xfrm>
            <a:off x="832104" y="6793992"/>
            <a:ext cx="6373368" cy="1595628"/>
          </a:xfrm>
          <a:prstGeom prst="rect">
            <a:avLst/>
          </a:prstGeom>
        </p:spPr>
      </p:pic>
      <p:pic>
        <p:nvPicPr>
          <p:cNvPr id="6" name="Image 4" descr="preencoded.png"/>
          <p:cNvPicPr>
            <a:picLocks noChangeAspect="1"/>
          </p:cNvPicPr>
          <p:nvPr/>
        </p:nvPicPr>
        <p:blipFill>
          <a:blip r:embed="rId4"/>
          <a:stretch>
            <a:fillRect/>
          </a:stretch>
        </p:blipFill>
        <p:spPr>
          <a:xfrm>
            <a:off x="7434072" y="1608582"/>
            <a:ext cx="6373368" cy="1709166"/>
          </a:xfrm>
          <a:prstGeom prst="rect">
            <a:avLst/>
          </a:prstGeom>
        </p:spPr>
      </p:pic>
      <p:pic>
        <p:nvPicPr>
          <p:cNvPr id="7" name="Image 5" descr="preencoded.png"/>
          <p:cNvPicPr>
            <a:picLocks noChangeAspect="1"/>
          </p:cNvPicPr>
          <p:nvPr/>
        </p:nvPicPr>
        <p:blipFill>
          <a:blip r:embed="rId4"/>
          <a:stretch>
            <a:fillRect/>
          </a:stretch>
        </p:blipFill>
        <p:spPr>
          <a:xfrm>
            <a:off x="7434072" y="4194048"/>
            <a:ext cx="6373368" cy="1744980"/>
          </a:xfrm>
          <a:prstGeom prst="rect">
            <a:avLst/>
          </a:prstGeom>
        </p:spPr>
      </p:pic>
      <p:pic>
        <p:nvPicPr>
          <p:cNvPr id="8" name="Image 6" descr="preencoded.png"/>
          <p:cNvPicPr>
            <a:picLocks noChangeAspect="1"/>
          </p:cNvPicPr>
          <p:nvPr/>
        </p:nvPicPr>
        <p:blipFill>
          <a:blip r:embed="rId4"/>
          <a:stretch>
            <a:fillRect/>
          </a:stretch>
        </p:blipFill>
        <p:spPr>
          <a:xfrm>
            <a:off x="7434072" y="6777228"/>
            <a:ext cx="6373368" cy="1612392"/>
          </a:xfrm>
          <a:prstGeom prst="rect">
            <a:avLst/>
          </a:prstGeom>
        </p:spPr>
      </p:pic>
      <p:pic>
        <p:nvPicPr>
          <p:cNvPr id="9" name="Image 7" descr="preencoded.png"/>
          <p:cNvPicPr>
            <a:picLocks noChangeAspect="1"/>
          </p:cNvPicPr>
          <p:nvPr/>
        </p:nvPicPr>
        <p:blipFill>
          <a:blip r:embed="rId5"/>
          <a:stretch>
            <a:fillRect/>
          </a:stretch>
        </p:blipFill>
        <p:spPr>
          <a:xfrm>
            <a:off x="859536" y="2542032"/>
            <a:ext cx="6318504" cy="1700784"/>
          </a:xfrm>
          <a:prstGeom prst="rect">
            <a:avLst/>
          </a:prstGeom>
        </p:spPr>
      </p:pic>
      <p:pic>
        <p:nvPicPr>
          <p:cNvPr id="10" name="Image 8" descr="preencoded.png"/>
          <p:cNvPicPr>
            <a:picLocks noChangeAspect="1"/>
          </p:cNvPicPr>
          <p:nvPr/>
        </p:nvPicPr>
        <p:blipFill>
          <a:blip r:embed="rId5"/>
          <a:stretch>
            <a:fillRect/>
          </a:stretch>
        </p:blipFill>
        <p:spPr>
          <a:xfrm>
            <a:off x="859536" y="5239512"/>
            <a:ext cx="6318504" cy="1700784"/>
          </a:xfrm>
          <a:prstGeom prst="rect">
            <a:avLst/>
          </a:prstGeom>
        </p:spPr>
      </p:pic>
      <p:pic>
        <p:nvPicPr>
          <p:cNvPr id="11" name="Image 9" descr="preencoded.png"/>
          <p:cNvPicPr>
            <a:picLocks noChangeAspect="1"/>
          </p:cNvPicPr>
          <p:nvPr/>
        </p:nvPicPr>
        <p:blipFill>
          <a:blip r:embed="rId5"/>
          <a:stretch>
            <a:fillRect/>
          </a:stretch>
        </p:blipFill>
        <p:spPr>
          <a:xfrm>
            <a:off x="8321802" y="510540"/>
            <a:ext cx="6318504" cy="1700784"/>
          </a:xfrm>
          <a:prstGeom prst="rect">
            <a:avLst/>
          </a:prstGeom>
        </p:spPr>
      </p:pic>
      <p:pic>
        <p:nvPicPr>
          <p:cNvPr id="12" name="Image 10" descr="preencoded.png"/>
          <p:cNvPicPr>
            <a:picLocks noChangeAspect="1"/>
          </p:cNvPicPr>
          <p:nvPr/>
        </p:nvPicPr>
        <p:blipFill>
          <a:blip r:embed="rId5"/>
          <a:stretch>
            <a:fillRect/>
          </a:stretch>
        </p:blipFill>
        <p:spPr>
          <a:xfrm>
            <a:off x="859536" y="7936992"/>
            <a:ext cx="6318504" cy="1700784"/>
          </a:xfrm>
          <a:prstGeom prst="rect">
            <a:avLst/>
          </a:prstGeom>
        </p:spPr>
      </p:pic>
      <p:pic>
        <p:nvPicPr>
          <p:cNvPr id="13" name="Image 11" descr="preencoded.png"/>
          <p:cNvPicPr>
            <a:picLocks noChangeAspect="1"/>
          </p:cNvPicPr>
          <p:nvPr/>
        </p:nvPicPr>
        <p:blipFill>
          <a:blip r:embed="rId5"/>
          <a:stretch>
            <a:fillRect/>
          </a:stretch>
        </p:blipFill>
        <p:spPr>
          <a:xfrm>
            <a:off x="7178040" y="5093208"/>
            <a:ext cx="6318504" cy="1700784"/>
          </a:xfrm>
          <a:prstGeom prst="rect">
            <a:avLst/>
          </a:prstGeom>
        </p:spPr>
      </p:pic>
      <p:pic>
        <p:nvPicPr>
          <p:cNvPr id="14" name="Image 12" descr="preencoded.png"/>
          <p:cNvPicPr>
            <a:picLocks noChangeAspect="1"/>
          </p:cNvPicPr>
          <p:nvPr/>
        </p:nvPicPr>
        <p:blipFill>
          <a:blip r:embed="rId5"/>
          <a:stretch>
            <a:fillRect/>
          </a:stretch>
        </p:blipFill>
        <p:spPr>
          <a:xfrm>
            <a:off x="7470648" y="7936992"/>
            <a:ext cx="6318504" cy="1700784"/>
          </a:xfrm>
          <a:prstGeom prst="rect">
            <a:avLst/>
          </a:prstGeom>
        </p:spPr>
      </p:pic>
      <p:pic>
        <p:nvPicPr>
          <p:cNvPr id="15" name="Image 13" descr="preencoded.png"/>
          <p:cNvPicPr>
            <a:picLocks noChangeAspect="1"/>
          </p:cNvPicPr>
          <p:nvPr/>
        </p:nvPicPr>
        <p:blipFill>
          <a:blip r:embed="rId6"/>
          <a:stretch>
            <a:fillRect/>
          </a:stretch>
        </p:blipFill>
        <p:spPr>
          <a:xfrm>
            <a:off x="841248" y="867156"/>
            <a:ext cx="6345936" cy="740664"/>
          </a:xfrm>
          <a:prstGeom prst="rect">
            <a:avLst/>
          </a:prstGeom>
        </p:spPr>
      </p:pic>
      <p:pic>
        <p:nvPicPr>
          <p:cNvPr id="16" name="Image 14" descr="preencoded.png"/>
          <p:cNvPicPr>
            <a:picLocks noChangeAspect="1"/>
          </p:cNvPicPr>
          <p:nvPr/>
        </p:nvPicPr>
        <p:blipFill>
          <a:blip r:embed="rId6"/>
          <a:stretch>
            <a:fillRect/>
          </a:stretch>
        </p:blipFill>
        <p:spPr>
          <a:xfrm>
            <a:off x="841248" y="3488436"/>
            <a:ext cx="6345936" cy="740664"/>
          </a:xfrm>
          <a:prstGeom prst="rect">
            <a:avLst/>
          </a:prstGeom>
        </p:spPr>
      </p:pic>
      <p:pic>
        <p:nvPicPr>
          <p:cNvPr id="17" name="Image 15" descr="preencoded.png"/>
          <p:cNvPicPr>
            <a:picLocks noChangeAspect="1"/>
          </p:cNvPicPr>
          <p:nvPr/>
        </p:nvPicPr>
        <p:blipFill>
          <a:blip r:embed="rId6"/>
          <a:stretch>
            <a:fillRect/>
          </a:stretch>
        </p:blipFill>
        <p:spPr>
          <a:xfrm>
            <a:off x="841248" y="6090666"/>
            <a:ext cx="6345936" cy="740664"/>
          </a:xfrm>
          <a:prstGeom prst="rect">
            <a:avLst/>
          </a:prstGeom>
        </p:spPr>
      </p:pic>
      <p:pic>
        <p:nvPicPr>
          <p:cNvPr id="18" name="Image 16" descr="preencoded.png"/>
          <p:cNvPicPr>
            <a:picLocks noChangeAspect="1"/>
          </p:cNvPicPr>
          <p:nvPr/>
        </p:nvPicPr>
        <p:blipFill>
          <a:blip r:embed="rId6"/>
          <a:stretch>
            <a:fillRect/>
          </a:stretch>
        </p:blipFill>
        <p:spPr>
          <a:xfrm>
            <a:off x="7452360" y="886206"/>
            <a:ext cx="6345936" cy="740664"/>
          </a:xfrm>
          <a:prstGeom prst="rect">
            <a:avLst/>
          </a:prstGeom>
        </p:spPr>
      </p:pic>
      <p:pic>
        <p:nvPicPr>
          <p:cNvPr id="19" name="Image 17" descr="preencoded.png"/>
          <p:cNvPicPr>
            <a:picLocks noChangeAspect="1"/>
          </p:cNvPicPr>
          <p:nvPr/>
        </p:nvPicPr>
        <p:blipFill>
          <a:blip r:embed="rId6"/>
          <a:stretch>
            <a:fillRect/>
          </a:stretch>
        </p:blipFill>
        <p:spPr>
          <a:xfrm>
            <a:off x="7452360" y="3488436"/>
            <a:ext cx="6345936" cy="740664"/>
          </a:xfrm>
          <a:prstGeom prst="rect">
            <a:avLst/>
          </a:prstGeom>
        </p:spPr>
      </p:pic>
      <p:pic>
        <p:nvPicPr>
          <p:cNvPr id="20" name="Image 18" descr="preencoded.png"/>
          <p:cNvPicPr>
            <a:picLocks noChangeAspect="1"/>
          </p:cNvPicPr>
          <p:nvPr/>
        </p:nvPicPr>
        <p:blipFill>
          <a:blip r:embed="rId6"/>
          <a:stretch>
            <a:fillRect/>
          </a:stretch>
        </p:blipFill>
        <p:spPr>
          <a:xfrm>
            <a:off x="7452360" y="6109716"/>
            <a:ext cx="6345936" cy="740664"/>
          </a:xfrm>
          <a:prstGeom prst="rect">
            <a:avLst/>
          </a:prstGeom>
        </p:spPr>
      </p:pic>
      <p:sp>
        <p:nvSpPr>
          <p:cNvPr id="21" name="Text 0"/>
          <p:cNvSpPr/>
          <p:nvPr/>
        </p:nvSpPr>
        <p:spPr>
          <a:xfrm>
            <a:off x="832104" y="-112776"/>
            <a:ext cx="12984480" cy="886968"/>
          </a:xfrm>
          <a:prstGeom prst="rect">
            <a:avLst/>
          </a:prstGeom>
          <a:noFill/>
          <a:ln/>
        </p:spPr>
        <p:txBody>
          <a:bodyPr wrap="none" lIns="0" tIns="0" rIns="0" bIns="0" rtlCol="0" anchor="ctr"/>
          <a:lstStyle/>
          <a:p>
            <a:pPr marL="0" indent="0" algn="ctr">
              <a:lnSpc>
                <a:spcPts val="6960"/>
              </a:lnSpc>
              <a:buNone/>
            </a:pPr>
            <a:r>
              <a:rPr lang="en-US" sz="4640" b="1" u="sng" dirty="0">
                <a:solidFill>
                  <a:srgbClr val="F7F71E"/>
                </a:solidFill>
                <a:latin typeface="思源黑体-思源黑体-Medium" pitchFamily="34" charset="0"/>
                <a:ea typeface="思源黑体-思源黑体-Medium" pitchFamily="34" charset="-122"/>
                <a:cs typeface="思源黑体-思源黑体-Medium" pitchFamily="34" charset="-120"/>
              </a:rPr>
              <a:t>Tools and Technologies Used</a:t>
            </a:r>
            <a:endParaRPr lang="en-US" sz="4640" dirty="0"/>
          </a:p>
        </p:txBody>
      </p:sp>
      <p:sp>
        <p:nvSpPr>
          <p:cNvPr id="22" name="Text 1"/>
          <p:cNvSpPr/>
          <p:nvPr/>
        </p:nvSpPr>
        <p:spPr>
          <a:xfrm>
            <a:off x="1097280" y="1827276"/>
            <a:ext cx="5843016"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Frontend Development</a:t>
            </a:r>
            <a:endParaRPr lang="en-US" sz="2320" dirty="0"/>
          </a:p>
        </p:txBody>
      </p:sp>
      <p:sp>
        <p:nvSpPr>
          <p:cNvPr id="23" name="Text 2"/>
          <p:cNvSpPr/>
          <p:nvPr/>
        </p:nvSpPr>
        <p:spPr>
          <a:xfrm>
            <a:off x="1097280" y="2514600"/>
            <a:ext cx="5843016" cy="566928"/>
          </a:xfrm>
          <a:prstGeom prst="rect">
            <a:avLst/>
          </a:prstGeom>
          <a:noFill/>
          <a:ln/>
        </p:spPr>
        <p:txBody>
          <a:bodyPr wrap="square" lIns="0" tIns="0" rIns="0" bIns="0" rtlCol="0" anchor="ctr"/>
          <a:lstStyle/>
          <a:p>
            <a:pPr marL="0" indent="0" algn="l">
              <a:lnSpc>
                <a:spcPts val="2220"/>
              </a:lnSpc>
              <a:buNone/>
            </a:pPr>
            <a:r>
              <a:rPr lang="en-US" sz="1480" dirty="0">
                <a:solidFill>
                  <a:srgbClr val="E1E1E1"/>
                </a:solidFill>
                <a:latin typeface="思源黑体-思源黑体-Regular" pitchFamily="34" charset="0"/>
                <a:ea typeface="思源黑体-思源黑体-Regular" pitchFamily="34" charset="-122"/>
                <a:cs typeface="思源黑体-思源黑体-Regular" pitchFamily="34" charset="-120"/>
              </a:rPr>
              <a:t>Utilizing HTML, CSS,  JavaScript and  integration of React for dynamic interfaces.</a:t>
            </a:r>
            <a:endParaRPr lang="en-US" sz="1480" dirty="0"/>
          </a:p>
        </p:txBody>
      </p:sp>
      <p:sp>
        <p:nvSpPr>
          <p:cNvPr id="24" name="Text 3"/>
          <p:cNvSpPr/>
          <p:nvPr/>
        </p:nvSpPr>
        <p:spPr>
          <a:xfrm flipH="1">
            <a:off x="4105655" y="984504"/>
            <a:ext cx="45719"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25" name="Text 4"/>
          <p:cNvSpPr/>
          <p:nvPr/>
        </p:nvSpPr>
        <p:spPr>
          <a:xfrm>
            <a:off x="1097280" y="4277106"/>
            <a:ext cx="5843016"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Database Management</a:t>
            </a:r>
            <a:endParaRPr lang="en-US" sz="2320" dirty="0"/>
          </a:p>
        </p:txBody>
      </p:sp>
      <p:sp>
        <p:nvSpPr>
          <p:cNvPr id="26" name="Text 5"/>
          <p:cNvSpPr/>
          <p:nvPr/>
        </p:nvSpPr>
        <p:spPr>
          <a:xfrm>
            <a:off x="3931920" y="3634740"/>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 3</a:t>
            </a:r>
            <a:endParaRPr lang="en-US" sz="2320" dirty="0"/>
          </a:p>
        </p:txBody>
      </p:sp>
      <p:sp>
        <p:nvSpPr>
          <p:cNvPr id="27" name="Text 6"/>
          <p:cNvSpPr/>
          <p:nvPr/>
        </p:nvSpPr>
        <p:spPr>
          <a:xfrm>
            <a:off x="1097280" y="4945380"/>
            <a:ext cx="5843016" cy="566928"/>
          </a:xfrm>
          <a:prstGeom prst="rect">
            <a:avLst/>
          </a:prstGeom>
          <a:noFill/>
          <a:ln/>
        </p:spPr>
        <p:txBody>
          <a:bodyPr wrap="square" lIns="0" tIns="0" rIns="0" bIns="0" rtlCol="0" anchor="ctr"/>
          <a:lstStyle/>
          <a:p>
            <a:pPr marL="0" indent="0" algn="l">
              <a:lnSpc>
                <a:spcPts val="2220"/>
              </a:lnSpc>
              <a:buNone/>
            </a:pPr>
            <a:r>
              <a:rPr lang="en-US" sz="1480" dirty="0" smtClean="0">
                <a:solidFill>
                  <a:srgbClr val="E1E1E1"/>
                </a:solidFill>
                <a:latin typeface="思源黑体-思源黑体-Regular" pitchFamily="34" charset="0"/>
                <a:ea typeface="思源黑体-思源黑体-Regular" pitchFamily="34" charset="-122"/>
                <a:cs typeface="思源黑体-思源黑体-Regular" pitchFamily="34" charset="-120"/>
              </a:rPr>
              <a:t> </a:t>
            </a:r>
            <a:r>
              <a:rPr lang="en-US" sz="1480" dirty="0">
                <a:solidFill>
                  <a:srgbClr val="E1E1E1"/>
                </a:solidFill>
                <a:latin typeface="思源黑体-思源黑体-Regular" pitchFamily="34" charset="0"/>
                <a:ea typeface="思源黑体-思源黑体-Regular" pitchFamily="34" charset="-122"/>
                <a:cs typeface="思源黑体-思源黑体-Regular" pitchFamily="34" charset="-120"/>
              </a:rPr>
              <a:t>MongoDB will serve as the database solutions for data storage and retrieval.</a:t>
            </a:r>
            <a:endParaRPr lang="en-US" sz="1480" dirty="0"/>
          </a:p>
        </p:txBody>
      </p:sp>
      <p:sp>
        <p:nvSpPr>
          <p:cNvPr id="28" name="Text 7"/>
          <p:cNvSpPr/>
          <p:nvPr/>
        </p:nvSpPr>
        <p:spPr>
          <a:xfrm>
            <a:off x="7699248" y="1827276"/>
            <a:ext cx="5843016"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Backend Development</a:t>
            </a:r>
            <a:endParaRPr lang="en-US" sz="2320" dirty="0"/>
          </a:p>
        </p:txBody>
      </p:sp>
      <p:sp>
        <p:nvSpPr>
          <p:cNvPr id="29" name="Text 8"/>
          <p:cNvSpPr/>
          <p:nvPr/>
        </p:nvSpPr>
        <p:spPr>
          <a:xfrm>
            <a:off x="1097280" y="6908292"/>
            <a:ext cx="5843016"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Hosting Solutions</a:t>
            </a:r>
            <a:endParaRPr lang="en-US" sz="2320" dirty="0"/>
          </a:p>
        </p:txBody>
      </p:sp>
      <p:sp>
        <p:nvSpPr>
          <p:cNvPr id="30" name="Text 9"/>
          <p:cNvSpPr/>
          <p:nvPr/>
        </p:nvSpPr>
        <p:spPr>
          <a:xfrm>
            <a:off x="3931920" y="6160770"/>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5</a:t>
            </a:r>
            <a:endParaRPr lang="en-US" sz="2320" dirty="0"/>
          </a:p>
        </p:txBody>
      </p:sp>
      <p:sp>
        <p:nvSpPr>
          <p:cNvPr id="31" name="Text 10"/>
          <p:cNvSpPr/>
          <p:nvPr/>
        </p:nvSpPr>
        <p:spPr>
          <a:xfrm>
            <a:off x="7699248" y="2514600"/>
            <a:ext cx="5843016" cy="566928"/>
          </a:xfrm>
          <a:prstGeom prst="rect">
            <a:avLst/>
          </a:prstGeom>
          <a:noFill/>
          <a:ln/>
        </p:spPr>
        <p:txBody>
          <a:bodyPr wrap="square" lIns="0" tIns="0" rIns="0" bIns="0" rtlCol="0" anchor="ctr"/>
          <a:lstStyle/>
          <a:p>
            <a:pPr marL="0" indent="0" algn="l">
              <a:lnSpc>
                <a:spcPts val="2220"/>
              </a:lnSpc>
              <a:buNone/>
            </a:pPr>
            <a:r>
              <a:rPr lang="en-US" sz="1480" dirty="0">
                <a:solidFill>
                  <a:srgbClr val="E1E1E1"/>
                </a:solidFill>
                <a:latin typeface="思源黑体-思源黑体-Regular" pitchFamily="34" charset="0"/>
                <a:ea typeface="思源黑体-思源黑体-Regular" pitchFamily="34" charset="-122"/>
                <a:cs typeface="思源黑体-思源黑体-Regular" pitchFamily="34" charset="-120"/>
              </a:rPr>
              <a:t> Node.js will be used to create a robust backend capable of managing user data and transactions.</a:t>
            </a:r>
            <a:endParaRPr lang="en-US" sz="1480" dirty="0"/>
          </a:p>
        </p:txBody>
      </p:sp>
      <p:sp>
        <p:nvSpPr>
          <p:cNvPr id="32" name="Text 11"/>
          <p:cNvSpPr/>
          <p:nvPr/>
        </p:nvSpPr>
        <p:spPr>
          <a:xfrm>
            <a:off x="1097280" y="7547610"/>
            <a:ext cx="5843016" cy="566928"/>
          </a:xfrm>
          <a:prstGeom prst="rect">
            <a:avLst/>
          </a:prstGeom>
          <a:noFill/>
          <a:ln/>
        </p:spPr>
        <p:txBody>
          <a:bodyPr wrap="square" lIns="0" tIns="0" rIns="0" bIns="0" rtlCol="0" anchor="ctr"/>
          <a:lstStyle/>
          <a:p>
            <a:pPr marL="0" indent="0" algn="l">
              <a:lnSpc>
                <a:spcPts val="2220"/>
              </a:lnSpc>
              <a:buNone/>
            </a:pPr>
            <a:r>
              <a:rPr lang="en-US" sz="1480" dirty="0">
                <a:solidFill>
                  <a:srgbClr val="E1E1E1"/>
                </a:solidFill>
                <a:latin typeface="思源黑体-思源黑体-Regular" pitchFamily="34" charset="0"/>
                <a:ea typeface="思源黑体-思源黑体-Regular" pitchFamily="34" charset="-122"/>
                <a:cs typeface="思源黑体-思源黑体-Regular" pitchFamily="34" charset="-120"/>
              </a:rPr>
              <a:t>Deploy the application on reliable platforms like </a:t>
            </a:r>
            <a:r>
              <a:rPr lang="en-US" sz="1480">
                <a:solidFill>
                  <a:srgbClr val="E1E1E1"/>
                </a:solidFill>
                <a:latin typeface="思源黑体-思源黑体-Regular" pitchFamily="34" charset="0"/>
                <a:ea typeface="思源黑体-思源黑体-Regular" pitchFamily="34" charset="-122"/>
                <a:cs typeface="思源黑体-思源黑体-Regular" pitchFamily="34" charset="-120"/>
              </a:rPr>
              <a:t>V</a:t>
            </a:r>
            <a:r>
              <a:rPr lang="en-US" sz="1480" smtClean="0">
                <a:solidFill>
                  <a:srgbClr val="E1E1E1"/>
                </a:solidFill>
                <a:latin typeface="思源黑体-思源黑体-Regular" pitchFamily="34" charset="0"/>
                <a:ea typeface="思源黑体-思源黑体-Regular" pitchFamily="34" charset="-122"/>
                <a:cs typeface="思源黑体-思源黑体-Regular" pitchFamily="34" charset="-120"/>
              </a:rPr>
              <a:t>ercel</a:t>
            </a:r>
            <a:r>
              <a:rPr lang="en-US" sz="1480" dirty="0">
                <a:solidFill>
                  <a:srgbClr val="E1E1E1"/>
                </a:solidFill>
                <a:latin typeface="思源黑体-思源黑体-Regular" pitchFamily="34" charset="0"/>
                <a:ea typeface="思源黑体-思源黑体-Regular" pitchFamily="34" charset="-122"/>
                <a:cs typeface="思源黑体-思源黑体-Regular" pitchFamily="34" charset="-120"/>
              </a:rPr>
              <a:t>, Render or a local server for accessibility.</a:t>
            </a:r>
            <a:endParaRPr lang="en-US" sz="1480" dirty="0"/>
          </a:p>
        </p:txBody>
      </p:sp>
      <p:sp>
        <p:nvSpPr>
          <p:cNvPr id="33" name="Text 12"/>
          <p:cNvSpPr/>
          <p:nvPr/>
        </p:nvSpPr>
        <p:spPr>
          <a:xfrm>
            <a:off x="7699248" y="4258056"/>
            <a:ext cx="5843016"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Payment Integration</a:t>
            </a:r>
            <a:endParaRPr lang="en-US" sz="2320" dirty="0"/>
          </a:p>
        </p:txBody>
      </p:sp>
      <p:sp>
        <p:nvSpPr>
          <p:cNvPr id="34" name="Text 13"/>
          <p:cNvSpPr/>
          <p:nvPr/>
        </p:nvSpPr>
        <p:spPr>
          <a:xfrm>
            <a:off x="7699248" y="4945380"/>
            <a:ext cx="5843016" cy="566928"/>
          </a:xfrm>
          <a:prstGeom prst="rect">
            <a:avLst/>
          </a:prstGeom>
          <a:noFill/>
          <a:ln/>
        </p:spPr>
        <p:txBody>
          <a:bodyPr wrap="square" lIns="0" tIns="0" rIns="0" bIns="0" rtlCol="0" anchor="ctr"/>
          <a:lstStyle/>
          <a:p>
            <a:pPr marL="0" indent="0" algn="l">
              <a:lnSpc>
                <a:spcPts val="2220"/>
              </a:lnSpc>
              <a:buNone/>
            </a:pPr>
            <a:r>
              <a:rPr lang="en-US" sz="1480" dirty="0">
                <a:solidFill>
                  <a:srgbClr val="E1E1E1"/>
                </a:solidFill>
                <a:latin typeface="思源黑体-思源黑体-Regular" pitchFamily="34" charset="0"/>
                <a:ea typeface="思源黑体-思源黑体-Regular" pitchFamily="34" charset="-122"/>
                <a:cs typeface="思源黑体-思源黑体-Regular" pitchFamily="34" charset="-120"/>
              </a:rPr>
              <a:t>Integrate secure payment gateways such as </a:t>
            </a:r>
            <a:r>
              <a:rPr lang="en-US" sz="1480" dirty="0" smtClean="0">
                <a:solidFill>
                  <a:srgbClr val="E1E1E1"/>
                </a:solidFill>
                <a:latin typeface="思源黑体-思源黑体-Regular" pitchFamily="34" charset="0"/>
                <a:ea typeface="思源黑体-思源黑体-Regular" pitchFamily="34" charset="-122"/>
                <a:cs typeface="思源黑体-思源黑体-Regular" pitchFamily="34" charset="-120"/>
              </a:rPr>
              <a:t> </a:t>
            </a:r>
            <a:r>
              <a:rPr lang="en-US" sz="1480" dirty="0">
                <a:solidFill>
                  <a:srgbClr val="E1E1E1"/>
                </a:solidFill>
                <a:latin typeface="思源黑体-思源黑体-Regular" pitchFamily="34" charset="0"/>
                <a:ea typeface="思源黑体-思源黑体-Regular" pitchFamily="34" charset="-122"/>
                <a:cs typeface="思源黑体-思源黑体-Regular" pitchFamily="34" charset="-120"/>
              </a:rPr>
              <a:t>UPI, or Paytm for efficient transaction processing.</a:t>
            </a:r>
            <a:endParaRPr lang="en-US" sz="1480" dirty="0"/>
          </a:p>
        </p:txBody>
      </p:sp>
      <p:sp>
        <p:nvSpPr>
          <p:cNvPr id="35" name="Text 14"/>
          <p:cNvSpPr/>
          <p:nvPr/>
        </p:nvSpPr>
        <p:spPr>
          <a:xfrm>
            <a:off x="10543032" y="100355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36" name="Text 15"/>
          <p:cNvSpPr/>
          <p:nvPr/>
        </p:nvSpPr>
        <p:spPr>
          <a:xfrm>
            <a:off x="7699248" y="6908292"/>
            <a:ext cx="5843016"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Additional Tools</a:t>
            </a:r>
            <a:endParaRPr lang="en-US" sz="2320" dirty="0"/>
          </a:p>
        </p:txBody>
      </p:sp>
      <p:sp>
        <p:nvSpPr>
          <p:cNvPr id="37" name="Text 16"/>
          <p:cNvSpPr/>
          <p:nvPr/>
        </p:nvSpPr>
        <p:spPr>
          <a:xfrm>
            <a:off x="10543032" y="3634740"/>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2320" dirty="0"/>
          </a:p>
        </p:txBody>
      </p:sp>
      <p:sp>
        <p:nvSpPr>
          <p:cNvPr id="38" name="Text 17"/>
          <p:cNvSpPr/>
          <p:nvPr/>
        </p:nvSpPr>
        <p:spPr>
          <a:xfrm>
            <a:off x="7699248" y="7547610"/>
            <a:ext cx="5843016" cy="283464"/>
          </a:xfrm>
          <a:prstGeom prst="rect">
            <a:avLst/>
          </a:prstGeom>
          <a:noFill/>
          <a:ln/>
        </p:spPr>
        <p:txBody>
          <a:bodyPr wrap="none" lIns="0" tIns="0" rIns="0" bIns="0" rtlCol="0" anchor="ctr"/>
          <a:lstStyle/>
          <a:p>
            <a:pPr marL="0" indent="0" algn="l">
              <a:lnSpc>
                <a:spcPts val="2220"/>
              </a:lnSpc>
              <a:buNone/>
            </a:pPr>
            <a:r>
              <a:rPr lang="en-US" sz="1480" dirty="0">
                <a:solidFill>
                  <a:srgbClr val="E1E1E1"/>
                </a:solidFill>
                <a:latin typeface="思源黑体-思源黑体-Regular" pitchFamily="34" charset="0"/>
                <a:ea typeface="思源黑体-思源黑体-Regular" pitchFamily="34" charset="-122"/>
                <a:cs typeface="思源黑体-思源黑体-Regular" pitchFamily="34" charset="-120"/>
              </a:rPr>
              <a:t>Employing GitHub for version control, figma for UI design .</a:t>
            </a:r>
            <a:endParaRPr lang="en-US" sz="1480" dirty="0"/>
          </a:p>
        </p:txBody>
      </p:sp>
      <p:sp>
        <p:nvSpPr>
          <p:cNvPr id="39" name="Text 18"/>
          <p:cNvSpPr/>
          <p:nvPr/>
        </p:nvSpPr>
        <p:spPr>
          <a:xfrm>
            <a:off x="10543032" y="6236970"/>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6</a:t>
            </a:r>
            <a:endParaRPr lang="en-US" sz="23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1801368"/>
            <a:ext cx="4169664" cy="2606040"/>
          </a:xfrm>
          <a:prstGeom prst="rect">
            <a:avLst/>
          </a:prstGeom>
        </p:spPr>
      </p:pic>
      <p:pic>
        <p:nvPicPr>
          <p:cNvPr id="5" name="Image 3" descr="preencoded.png"/>
          <p:cNvPicPr>
            <a:picLocks noChangeAspect="1"/>
          </p:cNvPicPr>
          <p:nvPr/>
        </p:nvPicPr>
        <p:blipFill>
          <a:blip r:embed="rId6"/>
          <a:stretch>
            <a:fillRect/>
          </a:stretch>
        </p:blipFill>
        <p:spPr>
          <a:xfrm>
            <a:off x="832104" y="4645152"/>
            <a:ext cx="6373368" cy="1901952"/>
          </a:xfrm>
          <a:prstGeom prst="rect">
            <a:avLst/>
          </a:prstGeom>
        </p:spPr>
      </p:pic>
      <p:pic>
        <p:nvPicPr>
          <p:cNvPr id="6" name="Image 4" descr="preencoded.png"/>
          <p:cNvPicPr>
            <a:picLocks noChangeAspect="1"/>
          </p:cNvPicPr>
          <p:nvPr/>
        </p:nvPicPr>
        <p:blipFill>
          <a:blip r:embed="rId5"/>
          <a:stretch>
            <a:fillRect/>
          </a:stretch>
        </p:blipFill>
        <p:spPr>
          <a:xfrm>
            <a:off x="5239512" y="1801368"/>
            <a:ext cx="4169664" cy="2606040"/>
          </a:xfrm>
          <a:prstGeom prst="rect">
            <a:avLst/>
          </a:prstGeom>
        </p:spPr>
      </p:pic>
      <p:pic>
        <p:nvPicPr>
          <p:cNvPr id="7" name="Image 5" descr="preencoded.png"/>
          <p:cNvPicPr>
            <a:picLocks noChangeAspect="1"/>
          </p:cNvPicPr>
          <p:nvPr/>
        </p:nvPicPr>
        <p:blipFill>
          <a:blip r:embed="rId6"/>
          <a:stretch>
            <a:fillRect/>
          </a:stretch>
        </p:blipFill>
        <p:spPr>
          <a:xfrm>
            <a:off x="7434072" y="4645152"/>
            <a:ext cx="6373368" cy="1901952"/>
          </a:xfrm>
          <a:prstGeom prst="rect">
            <a:avLst/>
          </a:prstGeom>
        </p:spPr>
      </p:pic>
      <p:pic>
        <p:nvPicPr>
          <p:cNvPr id="8" name="Image 6" descr="preencoded.png"/>
          <p:cNvPicPr>
            <a:picLocks noChangeAspect="1"/>
          </p:cNvPicPr>
          <p:nvPr/>
        </p:nvPicPr>
        <p:blipFill>
          <a:blip r:embed="rId5"/>
          <a:stretch>
            <a:fillRect/>
          </a:stretch>
        </p:blipFill>
        <p:spPr>
          <a:xfrm>
            <a:off x="9637776" y="1801368"/>
            <a:ext cx="4169664" cy="2606040"/>
          </a:xfrm>
          <a:prstGeom prst="rect">
            <a:avLst/>
          </a:prstGeom>
        </p:spPr>
      </p:pic>
      <p:sp>
        <p:nvSpPr>
          <p:cNvPr id="9" name="Text 0"/>
          <p:cNvSpPr/>
          <p:nvPr/>
        </p:nvSpPr>
        <p:spPr>
          <a:xfrm>
            <a:off x="832104" y="649224"/>
            <a:ext cx="12984480" cy="886968"/>
          </a:xfrm>
          <a:prstGeom prst="rect">
            <a:avLst/>
          </a:prstGeom>
          <a:noFill/>
          <a:ln/>
        </p:spPr>
        <p:txBody>
          <a:bodyPr wrap="none" lIns="0" tIns="0" rIns="0" bIns="0" rtlCol="0" anchor="ctr"/>
          <a:lstStyle/>
          <a:p>
            <a:pPr marL="0" indent="0" algn="ctr">
              <a:lnSpc>
                <a:spcPts val="6960"/>
              </a:lnSpc>
              <a:buNone/>
            </a:pPr>
            <a:r>
              <a:rPr lang="en-US" sz="4640" b="1" u="sng" dirty="0">
                <a:solidFill>
                  <a:srgbClr val="F7F71E"/>
                </a:solidFill>
                <a:latin typeface="思源黑体-思源黑体-Medium" pitchFamily="34" charset="0"/>
                <a:ea typeface="思源黑体-思源黑体-Medium" pitchFamily="34" charset="-122"/>
                <a:cs typeface="思源黑体-思源黑体-Medium" pitchFamily="34" charset="-120"/>
              </a:rPr>
              <a:t>Expected Outcomes</a:t>
            </a:r>
            <a:endParaRPr lang="en-US" sz="4640" dirty="0"/>
          </a:p>
        </p:txBody>
      </p:sp>
      <p:sp>
        <p:nvSpPr>
          <p:cNvPr id="10" name="Text 1"/>
          <p:cNvSpPr/>
          <p:nvPr/>
        </p:nvSpPr>
        <p:spPr>
          <a:xfrm>
            <a:off x="1097280" y="2066544"/>
            <a:ext cx="3639312"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Reduced Waiting Time</a:t>
            </a:r>
            <a:endParaRPr lang="en-US" sz="2320" dirty="0"/>
          </a:p>
        </p:txBody>
      </p:sp>
      <p:sp>
        <p:nvSpPr>
          <p:cNvPr id="11" name="Text 2"/>
          <p:cNvSpPr/>
          <p:nvPr/>
        </p:nvSpPr>
        <p:spPr>
          <a:xfrm>
            <a:off x="1097280" y="2724912"/>
            <a:ext cx="3639312" cy="1069848"/>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Significant reductions in waiting time will lead to more efficient service.</a:t>
            </a:r>
            <a:endParaRPr lang="en-US" sz="1850" dirty="0"/>
          </a:p>
        </p:txBody>
      </p:sp>
      <p:sp>
        <p:nvSpPr>
          <p:cNvPr id="12" name="Text 3"/>
          <p:cNvSpPr/>
          <p:nvPr/>
        </p:nvSpPr>
        <p:spPr>
          <a:xfrm>
            <a:off x="1097280" y="4910328"/>
            <a:ext cx="5843016"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Improved Hygiene</a:t>
            </a:r>
            <a:endParaRPr lang="en-US" sz="2320" dirty="0"/>
          </a:p>
        </p:txBody>
      </p:sp>
      <p:sp>
        <p:nvSpPr>
          <p:cNvPr id="13" name="Text 4"/>
          <p:cNvSpPr/>
          <p:nvPr/>
        </p:nvSpPr>
        <p:spPr>
          <a:xfrm>
            <a:off x="1097280" y="5559552"/>
            <a:ext cx="5843016" cy="713232"/>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Hygiene and wastemanagement initiatives will foster a cleaner canteen environment.</a:t>
            </a:r>
            <a:endParaRPr lang="en-US" sz="1850" dirty="0"/>
          </a:p>
        </p:txBody>
      </p:sp>
      <p:sp>
        <p:nvSpPr>
          <p:cNvPr id="14" name="Text 5"/>
          <p:cNvSpPr/>
          <p:nvPr/>
        </p:nvSpPr>
        <p:spPr>
          <a:xfrm>
            <a:off x="5504688" y="2066544"/>
            <a:ext cx="3639312"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Transparent  Billing</a:t>
            </a:r>
            <a:endParaRPr lang="en-US" sz="2320" dirty="0"/>
          </a:p>
        </p:txBody>
      </p:sp>
      <p:sp>
        <p:nvSpPr>
          <p:cNvPr id="15" name="Text 6"/>
          <p:cNvSpPr/>
          <p:nvPr/>
        </p:nvSpPr>
        <p:spPr>
          <a:xfrm>
            <a:off x="5504688" y="2724912"/>
            <a:ext cx="3639312" cy="1417320"/>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Transparent billing processes will encourage more students, faculty members to use the system.</a:t>
            </a:r>
            <a:endParaRPr lang="en-US" sz="1850" dirty="0"/>
          </a:p>
        </p:txBody>
      </p:sp>
      <p:sp>
        <p:nvSpPr>
          <p:cNvPr id="16" name="Text 7"/>
          <p:cNvSpPr/>
          <p:nvPr/>
        </p:nvSpPr>
        <p:spPr>
          <a:xfrm>
            <a:off x="7699248" y="4910328"/>
            <a:ext cx="5843016"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Scalable Model</a:t>
            </a:r>
            <a:endParaRPr lang="en-US" sz="2320" dirty="0"/>
          </a:p>
        </p:txBody>
      </p:sp>
      <p:sp>
        <p:nvSpPr>
          <p:cNvPr id="17" name="Text 8"/>
          <p:cNvSpPr/>
          <p:nvPr/>
        </p:nvSpPr>
        <p:spPr>
          <a:xfrm>
            <a:off x="7699248" y="5559552"/>
            <a:ext cx="5843016" cy="713232"/>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A scalable model will serve as a blueprint for future  implementations.</a:t>
            </a:r>
            <a:endParaRPr lang="en-US" sz="1850" dirty="0"/>
          </a:p>
        </p:txBody>
      </p:sp>
      <p:sp>
        <p:nvSpPr>
          <p:cNvPr id="18" name="Text 9"/>
          <p:cNvSpPr/>
          <p:nvPr/>
        </p:nvSpPr>
        <p:spPr>
          <a:xfrm>
            <a:off x="9902952" y="2066544"/>
            <a:ext cx="3639312" cy="448056"/>
          </a:xfrm>
          <a:prstGeom prst="rect">
            <a:avLst/>
          </a:prstGeom>
          <a:noFill/>
          <a:ln/>
        </p:spPr>
        <p:txBody>
          <a:bodyPr wrap="none" lIns="0" tIns="0" rIns="0" bIns="0" rtlCol="0" anchor="ctr"/>
          <a:lstStyle/>
          <a:p>
            <a:pPr marL="0" indent="0" algn="l">
              <a:lnSpc>
                <a:spcPts val="3480"/>
              </a:lnSpc>
              <a:buNone/>
            </a:pPr>
            <a:r>
              <a:rPr lang="en-US" sz="2320" b="1" dirty="0">
                <a:solidFill>
                  <a:srgbClr val="1EF7F0"/>
                </a:solidFill>
                <a:latin typeface="思源黑体-思源黑体-Medium" pitchFamily="34" charset="0"/>
                <a:ea typeface="思源黑体-思源黑体-Medium" pitchFamily="34" charset="-122"/>
                <a:cs typeface="思源黑体-思源黑体-Medium" pitchFamily="34" charset="-120"/>
              </a:rPr>
              <a:t>Enhanced Stock Control       </a:t>
            </a:r>
            <a:endParaRPr lang="en-US" sz="2320" dirty="0"/>
          </a:p>
        </p:txBody>
      </p:sp>
      <p:sp>
        <p:nvSpPr>
          <p:cNvPr id="19" name="Text 10"/>
          <p:cNvSpPr/>
          <p:nvPr/>
        </p:nvSpPr>
        <p:spPr>
          <a:xfrm>
            <a:off x="9902952" y="2724912"/>
            <a:ext cx="3639312" cy="1069848"/>
          </a:xfrm>
          <a:prstGeom prst="rect">
            <a:avLst/>
          </a:prstGeom>
          <a:noFill/>
          <a:ln/>
        </p:spPr>
        <p:txBody>
          <a:bodyPr wrap="square" lIns="0" tIns="0" rIns="0" bIns="0" rtlCol="0" anchor="ctr"/>
          <a:lstStyle/>
          <a:p>
            <a:pPr marL="0" indent="0" algn="l">
              <a:lnSpc>
                <a:spcPts val="2780"/>
              </a:lnSpc>
              <a:buNone/>
            </a:pPr>
            <a:r>
              <a:rPr lang="en-US" sz="1850" dirty="0">
                <a:solidFill>
                  <a:srgbClr val="E1E1E1"/>
                </a:solidFill>
                <a:latin typeface="思源黑体-思源黑体-Regular" pitchFamily="34" charset="0"/>
                <a:ea typeface="思源黑体-思源黑体-Regular" pitchFamily="34" charset="-122"/>
                <a:cs typeface="思源黑体-思源黑体-Regular" pitchFamily="34" charset="-120"/>
              </a:rPr>
              <a:t>Enhanced stock and inventory control will help reduce wastage.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659</Words>
  <Application>Microsoft Office PowerPoint</Application>
  <PresentationFormat>Custom</PresentationFormat>
  <Paragraphs>108</Paragraphs>
  <Slides>10</Slides>
  <Notes>9</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20</cp:revision>
  <dcterms:created xsi:type="dcterms:W3CDTF">2025-09-18T15:36:15Z</dcterms:created>
  <dcterms:modified xsi:type="dcterms:W3CDTF">2025-09-20T04:22:43Z</dcterms:modified>
</cp:coreProperties>
</file>